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92" r:id="rId4"/>
  </p:sldMasterIdLst>
  <p:notesMasterIdLst>
    <p:notesMasterId r:id="rId27"/>
  </p:notesMasterIdLst>
  <p:handoutMasterIdLst>
    <p:handoutMasterId r:id="rId28"/>
  </p:handoutMasterIdLst>
  <p:sldIdLst>
    <p:sldId id="1015" r:id="rId5"/>
    <p:sldId id="1067" r:id="rId6"/>
    <p:sldId id="1068" r:id="rId7"/>
    <p:sldId id="1069" r:id="rId8"/>
    <p:sldId id="1070" r:id="rId9"/>
    <p:sldId id="1071" r:id="rId10"/>
    <p:sldId id="1073" r:id="rId11"/>
    <p:sldId id="1075" r:id="rId12"/>
    <p:sldId id="1078" r:id="rId13"/>
    <p:sldId id="1076" r:id="rId14"/>
    <p:sldId id="1077" r:id="rId15"/>
    <p:sldId id="1079" r:id="rId16"/>
    <p:sldId id="1080" r:id="rId17"/>
    <p:sldId id="1081" r:id="rId18"/>
    <p:sldId id="1082" r:id="rId19"/>
    <p:sldId id="1083" r:id="rId20"/>
    <p:sldId id="358" r:id="rId21"/>
    <p:sldId id="359" r:id="rId22"/>
    <p:sldId id="1065" r:id="rId23"/>
    <p:sldId id="361" r:id="rId24"/>
    <p:sldId id="1034" r:id="rId25"/>
    <p:sldId id="288" r:id="rId26"/>
  </p:sldIdLst>
  <p:sldSz cx="9144000" cy="5143500" type="screen16x9"/>
  <p:notesSz cx="7023100" cy="9309100"/>
  <p:custDataLst>
    <p:tags r:id="rId29"/>
  </p:custDataLst>
  <p:defaultTextStyle>
    <a:defPPr>
      <a:defRPr lang="en-US"/>
    </a:defPPr>
    <a:lvl1pPr marL="0" algn="l" defTabSz="914361" rtl="0" eaLnBrk="1" latinLnBrk="0" hangingPunct="1">
      <a:defRPr sz="1900" kern="1200">
        <a:solidFill>
          <a:schemeClr val="tx1"/>
        </a:solidFill>
        <a:latin typeface="+mn-lt"/>
        <a:ea typeface="+mn-ea"/>
        <a:cs typeface="+mn-cs"/>
      </a:defRPr>
    </a:lvl1pPr>
    <a:lvl2pPr marL="457181" algn="l" defTabSz="914361" rtl="0" eaLnBrk="1" latinLnBrk="0" hangingPunct="1">
      <a:defRPr sz="1900" kern="1200">
        <a:solidFill>
          <a:schemeClr val="tx1"/>
        </a:solidFill>
        <a:latin typeface="+mn-lt"/>
        <a:ea typeface="+mn-ea"/>
        <a:cs typeface="+mn-cs"/>
      </a:defRPr>
    </a:lvl2pPr>
    <a:lvl3pPr marL="914361" algn="l" defTabSz="914361" rtl="0" eaLnBrk="1" latinLnBrk="0" hangingPunct="1">
      <a:defRPr sz="1900" kern="1200">
        <a:solidFill>
          <a:schemeClr val="tx1"/>
        </a:solidFill>
        <a:latin typeface="+mn-lt"/>
        <a:ea typeface="+mn-ea"/>
        <a:cs typeface="+mn-cs"/>
      </a:defRPr>
    </a:lvl3pPr>
    <a:lvl4pPr marL="1371543" algn="l" defTabSz="914361" rtl="0" eaLnBrk="1" latinLnBrk="0" hangingPunct="1">
      <a:defRPr sz="1900" kern="1200">
        <a:solidFill>
          <a:schemeClr val="tx1"/>
        </a:solidFill>
        <a:latin typeface="+mn-lt"/>
        <a:ea typeface="+mn-ea"/>
        <a:cs typeface="+mn-cs"/>
      </a:defRPr>
    </a:lvl4pPr>
    <a:lvl5pPr marL="1828724" algn="l" defTabSz="914361" rtl="0" eaLnBrk="1" latinLnBrk="0" hangingPunct="1">
      <a:defRPr sz="1900" kern="1200">
        <a:solidFill>
          <a:schemeClr val="tx1"/>
        </a:solidFill>
        <a:latin typeface="+mn-lt"/>
        <a:ea typeface="+mn-ea"/>
        <a:cs typeface="+mn-cs"/>
      </a:defRPr>
    </a:lvl5pPr>
    <a:lvl6pPr marL="2285905" algn="l" defTabSz="914361" rtl="0" eaLnBrk="1" latinLnBrk="0" hangingPunct="1">
      <a:defRPr sz="1900" kern="1200">
        <a:solidFill>
          <a:schemeClr val="tx1"/>
        </a:solidFill>
        <a:latin typeface="+mn-lt"/>
        <a:ea typeface="+mn-ea"/>
        <a:cs typeface="+mn-cs"/>
      </a:defRPr>
    </a:lvl6pPr>
    <a:lvl7pPr marL="2743085" algn="l" defTabSz="914361" rtl="0" eaLnBrk="1" latinLnBrk="0" hangingPunct="1">
      <a:defRPr sz="1900" kern="1200">
        <a:solidFill>
          <a:schemeClr val="tx1"/>
        </a:solidFill>
        <a:latin typeface="+mn-lt"/>
        <a:ea typeface="+mn-ea"/>
        <a:cs typeface="+mn-cs"/>
      </a:defRPr>
    </a:lvl7pPr>
    <a:lvl8pPr marL="3200267" algn="l" defTabSz="914361" rtl="0" eaLnBrk="1" latinLnBrk="0" hangingPunct="1">
      <a:defRPr sz="1900" kern="1200">
        <a:solidFill>
          <a:schemeClr val="tx1"/>
        </a:solidFill>
        <a:latin typeface="+mn-lt"/>
        <a:ea typeface="+mn-ea"/>
        <a:cs typeface="+mn-cs"/>
      </a:defRPr>
    </a:lvl8pPr>
    <a:lvl9pPr marL="3657448" algn="l" defTabSz="914361"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56A1BD-AB66-4692-BE32-06D8A7C6A7A9}">
          <p14:sldIdLst>
            <p14:sldId id="1015"/>
            <p14:sldId id="1067"/>
            <p14:sldId id="1068"/>
            <p14:sldId id="1069"/>
            <p14:sldId id="1070"/>
            <p14:sldId id="1071"/>
            <p14:sldId id="1073"/>
            <p14:sldId id="1075"/>
            <p14:sldId id="1078"/>
            <p14:sldId id="1076"/>
            <p14:sldId id="1077"/>
            <p14:sldId id="1079"/>
            <p14:sldId id="1080"/>
            <p14:sldId id="1081"/>
            <p14:sldId id="1082"/>
            <p14:sldId id="1083"/>
            <p14:sldId id="358"/>
            <p14:sldId id="359"/>
            <p14:sldId id="1065"/>
            <p14:sldId id="361"/>
            <p14:sldId id="1034"/>
            <p14:sldId id="288"/>
          </p14:sldIdLst>
        </p14:section>
      </p14:sectionLst>
    </p:ext>
    <p:ext uri="{EFAFB233-063F-42B5-8137-9DF3F51BA10A}">
      <p15:sldGuideLst xmlns:p15="http://schemas.microsoft.com/office/powerpoint/2012/main">
        <p15:guide id="1" orient="horz" pos="486" userDrawn="1">
          <p15:clr>
            <a:srgbClr val="A4A3A4"/>
          </p15:clr>
        </p15:guide>
        <p15:guide id="2" orient="horz" pos="2831" userDrawn="1">
          <p15:clr>
            <a:srgbClr val="A4A3A4"/>
          </p15:clr>
        </p15:guide>
        <p15:guide id="3" orient="horz" pos="410" userDrawn="1">
          <p15:clr>
            <a:srgbClr val="A4A3A4"/>
          </p15:clr>
        </p15:guide>
        <p15:guide id="4" orient="horz" pos="1708" userDrawn="1">
          <p15:clr>
            <a:srgbClr val="A4A3A4"/>
          </p15:clr>
        </p15:guide>
        <p15:guide id="5" pos="231" userDrawn="1">
          <p15:clr>
            <a:srgbClr val="A4A3A4"/>
          </p15:clr>
        </p15:guide>
        <p15:guide id="6" pos="640" userDrawn="1">
          <p15:clr>
            <a:srgbClr val="A4A3A4"/>
          </p15:clr>
        </p15:guide>
        <p15:guide id="7" pos="2882" userDrawn="1">
          <p15:clr>
            <a:srgbClr val="A4A3A4"/>
          </p15:clr>
        </p15:guide>
        <p15:guide id="8" pos="2621" userDrawn="1">
          <p15:clr>
            <a:srgbClr val="A4A3A4"/>
          </p15:clr>
        </p15:guide>
        <p15:guide id="9" pos="959" userDrawn="1">
          <p15:clr>
            <a:srgbClr val="A4A3A4"/>
          </p15:clr>
        </p15:guide>
        <p15:guide id="10" pos="1803" userDrawn="1">
          <p15:clr>
            <a:srgbClr val="A4A3A4"/>
          </p15:clr>
        </p15:guide>
        <p15:guide id="11" pos="2463" userDrawn="1">
          <p15:clr>
            <a:srgbClr val="A4A3A4"/>
          </p15:clr>
        </p15:guide>
        <p15:guide id="12" pos="2940" userDrawn="1">
          <p15:clr>
            <a:srgbClr val="A4A3A4"/>
          </p15:clr>
        </p15:guide>
        <p15:guide id="13" pos="5550" userDrawn="1">
          <p15:clr>
            <a:srgbClr val="A4A3A4"/>
          </p15:clr>
        </p15:guide>
        <p15:guide id="14" pos="1109" userDrawn="1">
          <p15:clr>
            <a:srgbClr val="A4A3A4"/>
          </p15:clr>
        </p15:guide>
        <p15:guide id="15" pos="4172" userDrawn="1">
          <p15:clr>
            <a:srgbClr val="A4A3A4"/>
          </p15:clr>
        </p15:guide>
        <p15:guide id="16" pos="5261" userDrawn="1">
          <p15:clr>
            <a:srgbClr val="A4A3A4"/>
          </p15:clr>
        </p15:guide>
        <p15:guide id="17" orient="horz" pos="322" userDrawn="1">
          <p15:clr>
            <a:srgbClr val="A4A3A4"/>
          </p15:clr>
        </p15:guide>
        <p15:guide id="18" orient="horz" pos="2699" userDrawn="1">
          <p15:clr>
            <a:srgbClr val="A4A3A4"/>
          </p15:clr>
        </p15:guide>
        <p15:guide id="19" orient="horz" pos="767" userDrawn="1">
          <p15:clr>
            <a:srgbClr val="A4A3A4"/>
          </p15:clr>
        </p15:guide>
        <p15:guide id="20" orient="horz" pos="1727" userDrawn="1">
          <p15:clr>
            <a:srgbClr val="A4A3A4"/>
          </p15:clr>
        </p15:guide>
        <p15:guide id="21" orient="horz" pos="1294" userDrawn="1">
          <p15:clr>
            <a:srgbClr val="A4A3A4"/>
          </p15:clr>
        </p15:guide>
        <p15:guide id="22" orient="horz" pos="2009" userDrawn="1">
          <p15:clr>
            <a:srgbClr val="A4A3A4"/>
          </p15:clr>
        </p15:guide>
        <p15:guide id="23" orient="horz" pos="1448" userDrawn="1">
          <p15:clr>
            <a:srgbClr val="A4A3A4"/>
          </p15:clr>
        </p15:guide>
        <p15:guide id="24" orient="horz" pos="1697" userDrawn="1">
          <p15:clr>
            <a:srgbClr val="A4A3A4"/>
          </p15:clr>
        </p15:guide>
        <p15:guide id="25" orient="horz" pos="1760" userDrawn="1">
          <p15:clr>
            <a:srgbClr val="A4A3A4"/>
          </p15:clr>
        </p15:guide>
        <p15:guide id="26" orient="horz" pos="3172" userDrawn="1">
          <p15:clr>
            <a:srgbClr val="A4A3A4"/>
          </p15:clr>
        </p15:guide>
        <p15:guide id="27" orient="horz" pos="975" userDrawn="1">
          <p15:clr>
            <a:srgbClr val="A4A3A4"/>
          </p15:clr>
        </p15:guide>
        <p15:guide id="28" orient="horz" pos="665" userDrawn="1">
          <p15:clr>
            <a:srgbClr val="A4A3A4"/>
          </p15:clr>
        </p15:guide>
        <p15:guide id="29" orient="horz" pos="2591" userDrawn="1">
          <p15:clr>
            <a:srgbClr val="A4A3A4"/>
          </p15:clr>
        </p15:guide>
        <p15:guide id="30" pos="140" userDrawn="1">
          <p15:clr>
            <a:srgbClr val="A4A3A4"/>
          </p15:clr>
        </p15:guide>
        <p15:guide id="31" pos="483" userDrawn="1">
          <p15:clr>
            <a:srgbClr val="A4A3A4"/>
          </p15:clr>
        </p15:guide>
        <p15:guide id="32" pos="1701" userDrawn="1">
          <p15:clr>
            <a:srgbClr val="A4A3A4"/>
          </p15:clr>
        </p15:guide>
        <p15:guide id="33" pos="2074" userDrawn="1">
          <p15:clr>
            <a:srgbClr val="A4A3A4"/>
          </p15:clr>
        </p15:guide>
        <p15:guide id="34" pos="3450" userDrawn="1">
          <p15:clr>
            <a:srgbClr val="A4A3A4"/>
          </p15:clr>
        </p15:guide>
        <p15:guide id="35" pos="5644" userDrawn="1">
          <p15:clr>
            <a:srgbClr val="A4A3A4"/>
          </p15:clr>
        </p15:guide>
        <p15:guide id="36" pos="1035" userDrawn="1">
          <p15:clr>
            <a:srgbClr val="A4A3A4"/>
          </p15:clr>
        </p15:guide>
        <p15:guide id="37" pos="3806" userDrawn="1">
          <p15:clr>
            <a:srgbClr val="A4A3A4"/>
          </p15:clr>
        </p15:guide>
        <p15:guide id="38" pos="281"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1EF"/>
    <a:srgbClr val="000000"/>
    <a:srgbClr val="DDDDDD"/>
    <a:srgbClr val="00B1A5"/>
    <a:srgbClr val="00242E"/>
    <a:srgbClr val="84B9C2"/>
    <a:srgbClr val="00558D"/>
    <a:srgbClr val="FF8A00"/>
    <a:srgbClr val="5AA2AE"/>
    <a:srgbClr val="00A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62A787-B812-AFBA-B6C7-E433749434AD}" v="14" dt="2020-04-21T15:07:03.714"/>
    <p1510:client id="{5D48AABD-0155-A9F0-5CFC-3ADB1C7DE47D}" v="1" dt="2020-04-30T14:13:17.0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17" autoAdjust="0"/>
  </p:normalViewPr>
  <p:slideViewPr>
    <p:cSldViewPr snapToGrid="0" showGuides="1">
      <p:cViewPr>
        <p:scale>
          <a:sx n="100" d="100"/>
          <a:sy n="100" d="100"/>
        </p:scale>
        <p:origin x="540" y="-24"/>
      </p:cViewPr>
      <p:guideLst>
        <p:guide orient="horz" pos="486"/>
        <p:guide orient="horz" pos="2831"/>
        <p:guide orient="horz" pos="410"/>
        <p:guide orient="horz" pos="1708"/>
        <p:guide pos="231"/>
        <p:guide pos="640"/>
        <p:guide pos="2882"/>
        <p:guide pos="2621"/>
        <p:guide pos="959"/>
        <p:guide pos="1803"/>
        <p:guide pos="2463"/>
        <p:guide pos="2940"/>
        <p:guide pos="5550"/>
        <p:guide pos="1109"/>
        <p:guide pos="4172"/>
        <p:guide pos="5261"/>
        <p:guide orient="horz" pos="322"/>
        <p:guide orient="horz" pos="2699"/>
        <p:guide orient="horz" pos="767"/>
        <p:guide orient="horz" pos="1727"/>
        <p:guide orient="horz" pos="1294"/>
        <p:guide orient="horz" pos="2009"/>
        <p:guide orient="horz" pos="1448"/>
        <p:guide orient="horz" pos="1697"/>
        <p:guide orient="horz" pos="1760"/>
        <p:guide orient="horz" pos="3172"/>
        <p:guide orient="horz" pos="975"/>
        <p:guide orient="horz" pos="665"/>
        <p:guide orient="horz" pos="2591"/>
        <p:guide pos="140"/>
        <p:guide pos="483"/>
        <p:guide pos="1701"/>
        <p:guide pos="2074"/>
        <p:guide pos="3450"/>
        <p:guide pos="5644"/>
        <p:guide pos="1035"/>
        <p:guide pos="3806"/>
        <p:guide pos="281"/>
      </p:guideLst>
    </p:cSldViewPr>
  </p:slideViewPr>
  <p:outlineViewPr>
    <p:cViewPr>
      <p:scale>
        <a:sx n="33" d="100"/>
        <a:sy n="33" d="100"/>
      </p:scale>
      <p:origin x="0" y="0"/>
    </p:cViewPr>
  </p:outlineViewPr>
  <p:notesTextViewPr>
    <p:cViewPr>
      <p:scale>
        <a:sx n="3" d="2"/>
        <a:sy n="3" d="2"/>
      </p:scale>
      <p:origin x="0" y="0"/>
    </p:cViewPr>
  </p:notesTextViewPr>
  <p:sorterViewPr>
    <p:cViewPr>
      <p:scale>
        <a:sx n="156" d="100"/>
        <a:sy n="156" d="100"/>
      </p:scale>
      <p:origin x="0" y="0"/>
    </p:cViewPr>
  </p:sorterViewPr>
  <p:notesViewPr>
    <p:cSldViewPr snapToGrid="0" showGuides="1">
      <p:cViewPr varScale="1">
        <p:scale>
          <a:sx n="55" d="100"/>
          <a:sy n="55" d="100"/>
        </p:scale>
        <p:origin x="2826" y="96"/>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r>
              <a:rPr lang="en-US" dirty="0">
                <a:latin typeface="Segoe UI" pitchFamily="34" charset="0"/>
              </a:rPr>
              <a:t>Microsoft Dynamics</a:t>
            </a:r>
          </a:p>
        </p:txBody>
      </p:sp>
      <p:sp>
        <p:nvSpPr>
          <p:cNvPr id="7"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E1219D9F-DB39-4AA5-89EB-A11ECD31AFDA}" type="datetime1">
              <a:rPr lang="en-US" smtClean="0">
                <a:latin typeface="Segoe UI" pitchFamily="34" charset="0"/>
              </a:rPr>
              <a:t>6/17/2020</a:t>
            </a:fld>
            <a:endParaRPr lang="en-US" dirty="0">
              <a:latin typeface="Segoe UI" pitchFamily="34" charset="0"/>
            </a:endParaRPr>
          </a:p>
        </p:txBody>
      </p:sp>
      <p:sp>
        <p:nvSpPr>
          <p:cNvPr id="8" name="Footer Placeholder 3"/>
          <p:cNvSpPr>
            <a:spLocks noGrp="1"/>
          </p:cNvSpPr>
          <p:nvPr>
            <p:ph type="ftr" sz="quarter" idx="2"/>
          </p:nvPr>
        </p:nvSpPr>
        <p:spPr>
          <a:xfrm>
            <a:off x="0" y="8842029"/>
            <a:ext cx="6398824" cy="465455"/>
          </a:xfrm>
          <a:prstGeom prst="rect">
            <a:avLst/>
          </a:prstGeom>
        </p:spPr>
        <p:txBody>
          <a:bodyPr vert="horz" lIns="93324" tIns="46662" rIns="93324" bIns="46662" rtlCol="0" anchor="b"/>
          <a:lstStyle>
            <a:lvl1pPr algn="l">
              <a:defRPr sz="1200"/>
            </a:lvl1pPr>
          </a:lstStyle>
          <a:p>
            <a:r>
              <a:rPr lang="en-US" sz="500">
                <a:solidFill>
                  <a:srgbClr val="000000"/>
                </a:solidFill>
                <a:latin typeface="Segoe UI" pitchFamily="34" charset="0"/>
              </a:rPr>
              <a:t>© 2014 Axe Finance.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solidFill>
                <a:srgbClr val="000000"/>
              </a:solidFill>
              <a:latin typeface="Segoe UI" pitchFamily="34" charset="0"/>
            </a:endParaRPr>
          </a:p>
        </p:txBody>
      </p:sp>
      <p:sp>
        <p:nvSpPr>
          <p:cNvPr id="9" name="Slide Number Placeholder 4"/>
          <p:cNvSpPr>
            <a:spLocks noGrp="1"/>
          </p:cNvSpPr>
          <p:nvPr>
            <p:ph type="sldNum" sz="quarter" idx="3"/>
          </p:nvPr>
        </p:nvSpPr>
        <p:spPr>
          <a:xfrm>
            <a:off x="6398824" y="8842029"/>
            <a:ext cx="622650" cy="465455"/>
          </a:xfrm>
          <a:prstGeom prst="rect">
            <a:avLst/>
          </a:prstGeom>
        </p:spPr>
        <p:txBody>
          <a:bodyPr vert="horz" lIns="93324" tIns="46662" rIns="93324" bIns="46662"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pic>
        <p:nvPicPr>
          <p:cNvPr id="10" name="Picture 9" descr="AF"/>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05953" y="24602"/>
            <a:ext cx="1682629" cy="800006"/>
          </a:xfrm>
          <a:prstGeom prst="rect">
            <a:avLst/>
          </a:prstGeom>
          <a:noFill/>
          <a:ln w="9525">
            <a:noFill/>
            <a:miter lim="800000"/>
            <a:headEnd/>
            <a:tailEnd/>
          </a:ln>
        </p:spPr>
      </p:pic>
    </p:spTree>
    <p:extLst>
      <p:ext uri="{BB962C8B-B14F-4D97-AF65-F5344CB8AC3E}">
        <p14:creationId xmlns:p14="http://schemas.microsoft.com/office/powerpoint/2010/main" val="364377967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r>
              <a:rPr lang="en-US" dirty="0"/>
              <a:t>Microsoft Dynamics</a:t>
            </a:r>
          </a:p>
        </p:txBody>
      </p:sp>
      <p:sp>
        <p:nvSpPr>
          <p:cNvPr id="9"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9AF68420-714C-4C74-B04B-975EF69F8BDC}" type="datetime1">
              <a:rPr lang="en-US" smtClean="0"/>
              <a:t>6/17/2020</a:t>
            </a:fld>
            <a:endParaRPr lang="en-US" dirty="0"/>
          </a:p>
        </p:txBody>
      </p:sp>
      <p:sp>
        <p:nvSpPr>
          <p:cNvPr id="10" name="Footer Placeholder 3"/>
          <p:cNvSpPr>
            <a:spLocks noGrp="1"/>
          </p:cNvSpPr>
          <p:nvPr>
            <p:ph type="ftr" sz="quarter" idx="4"/>
          </p:nvPr>
        </p:nvSpPr>
        <p:spPr>
          <a:xfrm>
            <a:off x="0" y="8842029"/>
            <a:ext cx="6398824" cy="465455"/>
          </a:xfrm>
          <a:prstGeom prst="rect">
            <a:avLst/>
          </a:prstGeom>
        </p:spPr>
        <p:txBody>
          <a:bodyPr vert="horz" lIns="93324" tIns="46662" rIns="93324" bIns="46662" rtlCol="0" anchor="b"/>
          <a:lstStyle>
            <a:lvl1pPr algn="l">
              <a:defRPr sz="1200"/>
            </a:lvl1pPr>
          </a:lstStyle>
          <a:p>
            <a:r>
              <a:rPr lang="en-US" sz="500">
                <a:solidFill>
                  <a:srgbClr val="000000"/>
                </a:solidFill>
                <a:latin typeface="Segoe UI" pitchFamily="34" charset="0"/>
              </a:rPr>
              <a:t>© 2014 Axe Finance.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solidFill>
                <a:srgbClr val="000000"/>
              </a:solidFill>
              <a:latin typeface="Segoe UI" pitchFamily="34" charset="0"/>
            </a:endParaRPr>
          </a:p>
        </p:txBody>
      </p:sp>
      <p:sp>
        <p:nvSpPr>
          <p:cNvPr id="11" name="Slide Number Placeholder 4"/>
          <p:cNvSpPr>
            <a:spLocks noGrp="1"/>
          </p:cNvSpPr>
          <p:nvPr>
            <p:ph type="sldNum" sz="quarter" idx="5"/>
          </p:nvPr>
        </p:nvSpPr>
        <p:spPr>
          <a:xfrm>
            <a:off x="6398824" y="8842029"/>
            <a:ext cx="622650" cy="465455"/>
          </a:xfrm>
          <a:prstGeom prst="rect">
            <a:avLst/>
          </a:prstGeom>
        </p:spPr>
        <p:txBody>
          <a:bodyPr vert="horz" lIns="93324" tIns="46662" rIns="93324" bIns="46662"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504901135"/>
      </p:ext>
    </p:extLst>
  </p:cSld>
  <p:clrMap bg1="lt1" tx1="dk1" bg2="lt2" tx2="dk2" accent1="accent1" accent2="accent2" accent3="accent3" accent4="accent4" accent5="accent5" accent6="accent6" hlink="hlink" folHlink="folHlink"/>
  <p:hf/>
  <p:notesStyle>
    <a:lvl1pPr marL="0" algn="l" defTabSz="914361" rtl="0" eaLnBrk="1" latinLnBrk="0" hangingPunct="1">
      <a:defRPr sz="1200" kern="1200">
        <a:solidFill>
          <a:schemeClr val="tx1"/>
        </a:solidFill>
        <a:latin typeface="Segoe UI" pitchFamily="34" charset="0"/>
        <a:ea typeface="+mn-ea"/>
        <a:cs typeface="+mn-cs"/>
      </a:defRPr>
    </a:lvl1pPr>
    <a:lvl2pPr marL="457181" algn="l" defTabSz="914361" rtl="0" eaLnBrk="1" latinLnBrk="0" hangingPunct="1">
      <a:defRPr sz="1200" kern="1200">
        <a:solidFill>
          <a:schemeClr val="tx1"/>
        </a:solidFill>
        <a:latin typeface="Segoe UI" pitchFamily="34" charset="0"/>
        <a:ea typeface="+mn-ea"/>
        <a:cs typeface="+mn-cs"/>
      </a:defRPr>
    </a:lvl2pPr>
    <a:lvl3pPr marL="914361" algn="l" defTabSz="914361" rtl="0" eaLnBrk="1" latinLnBrk="0" hangingPunct="1">
      <a:defRPr sz="1200" kern="1200">
        <a:solidFill>
          <a:schemeClr val="tx1"/>
        </a:solidFill>
        <a:latin typeface="Segoe UI" pitchFamily="34" charset="0"/>
        <a:ea typeface="+mn-ea"/>
        <a:cs typeface="+mn-cs"/>
      </a:defRPr>
    </a:lvl3pPr>
    <a:lvl4pPr marL="1371543" algn="l" defTabSz="914361" rtl="0" eaLnBrk="1" latinLnBrk="0" hangingPunct="1">
      <a:defRPr sz="1200" kern="1200">
        <a:solidFill>
          <a:schemeClr val="tx1"/>
        </a:solidFill>
        <a:latin typeface="Segoe UI" pitchFamily="34" charset="0"/>
        <a:ea typeface="+mn-ea"/>
        <a:cs typeface="+mn-cs"/>
      </a:defRPr>
    </a:lvl4pPr>
    <a:lvl5pPr marL="1828724" algn="l" defTabSz="914361" rtl="0" eaLnBrk="1" latinLnBrk="0" hangingPunct="1">
      <a:defRPr sz="1200" kern="1200">
        <a:solidFill>
          <a:schemeClr val="tx1"/>
        </a:solidFill>
        <a:latin typeface="Segoe UI" pitchFamily="34" charset="0"/>
        <a:ea typeface="+mn-ea"/>
        <a:cs typeface="+mn-cs"/>
      </a:defRPr>
    </a:lvl5pPr>
    <a:lvl6pPr marL="2285905" algn="l" defTabSz="914361" rtl="0" eaLnBrk="1" latinLnBrk="0" hangingPunct="1">
      <a:defRPr sz="1200" kern="1200">
        <a:solidFill>
          <a:schemeClr val="tx1"/>
        </a:solidFill>
        <a:latin typeface="+mn-lt"/>
        <a:ea typeface="+mn-ea"/>
        <a:cs typeface="+mn-cs"/>
      </a:defRPr>
    </a:lvl6pPr>
    <a:lvl7pPr marL="2743085" algn="l" defTabSz="914361" rtl="0" eaLnBrk="1" latinLnBrk="0" hangingPunct="1">
      <a:defRPr sz="1200" kern="1200">
        <a:solidFill>
          <a:schemeClr val="tx1"/>
        </a:solidFill>
        <a:latin typeface="+mn-lt"/>
        <a:ea typeface="+mn-ea"/>
        <a:cs typeface="+mn-cs"/>
      </a:defRPr>
    </a:lvl7pPr>
    <a:lvl8pPr marL="3200267" algn="l" defTabSz="914361" rtl="0" eaLnBrk="1" latinLnBrk="0" hangingPunct="1">
      <a:defRPr sz="1200" kern="1200">
        <a:solidFill>
          <a:schemeClr val="tx1"/>
        </a:solidFill>
        <a:latin typeface="+mn-lt"/>
        <a:ea typeface="+mn-ea"/>
        <a:cs typeface="+mn-cs"/>
      </a:defRPr>
    </a:lvl8pPr>
    <a:lvl9pPr marL="3657448" algn="l" defTabSz="91436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1029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EEFEF65-AF1C-46F3-8E9C-82787597FFBA}" type="slidenum">
              <a:rPr lang="fr-FR" smtClean="0"/>
              <a:t>17</a:t>
            </a:fld>
            <a:endParaRPr lang="fr-FR"/>
          </a:p>
        </p:txBody>
      </p:sp>
    </p:spTree>
    <p:extLst>
      <p:ext uri="{BB962C8B-B14F-4D97-AF65-F5344CB8AC3E}">
        <p14:creationId xmlns:p14="http://schemas.microsoft.com/office/powerpoint/2010/main" val="1015709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EEFEF65-AF1C-46F3-8E9C-82787597FFBA}" type="slidenum">
              <a:rPr lang="fr-FR" smtClean="0"/>
              <a:t>18</a:t>
            </a:fld>
            <a:endParaRPr lang="fr-FR"/>
          </a:p>
        </p:txBody>
      </p:sp>
    </p:spTree>
    <p:extLst>
      <p:ext uri="{BB962C8B-B14F-4D97-AF65-F5344CB8AC3E}">
        <p14:creationId xmlns:p14="http://schemas.microsoft.com/office/powerpoint/2010/main" val="3426217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EEFEF65-AF1C-46F3-8E9C-82787597FFBA}" type="slidenum">
              <a:rPr lang="fr-FR" smtClean="0"/>
              <a:t>19</a:t>
            </a:fld>
            <a:endParaRPr lang="fr-FR"/>
          </a:p>
        </p:txBody>
      </p:sp>
    </p:spTree>
    <p:extLst>
      <p:ext uri="{BB962C8B-B14F-4D97-AF65-F5344CB8AC3E}">
        <p14:creationId xmlns:p14="http://schemas.microsoft.com/office/powerpoint/2010/main" val="187092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EEFEF65-AF1C-46F3-8E9C-82787597FFBA}" type="slidenum">
              <a:rPr lang="fr-FR" smtClean="0"/>
              <a:t>20</a:t>
            </a:fld>
            <a:endParaRPr lang="fr-FR"/>
          </a:p>
        </p:txBody>
      </p:sp>
    </p:spTree>
    <p:extLst>
      <p:ext uri="{BB962C8B-B14F-4D97-AF65-F5344CB8AC3E}">
        <p14:creationId xmlns:p14="http://schemas.microsoft.com/office/powerpoint/2010/main" val="334179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49313"/>
            <a:ext cx="4076700" cy="2293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75470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85F8F8C-04DE-482B-B65E-8A2B02E9A8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193"/>
          <a:stretch/>
        </p:blipFill>
        <p:spPr>
          <a:xfrm>
            <a:off x="4000503" y="-387443"/>
            <a:ext cx="5143500" cy="5143500"/>
          </a:xfrm>
          <a:prstGeom prst="rect">
            <a:avLst/>
          </a:prstGeom>
        </p:spPr>
      </p:pic>
      <p:sp>
        <p:nvSpPr>
          <p:cNvPr id="21" name="Title 20">
            <a:extLst>
              <a:ext uri="{FF2B5EF4-FFF2-40B4-BE49-F238E27FC236}">
                <a16:creationId xmlns:a16="http://schemas.microsoft.com/office/drawing/2014/main" id="{7996D6A4-F49E-4E6D-BA69-A624FD2565C3}"/>
              </a:ext>
            </a:extLst>
          </p:cNvPr>
          <p:cNvSpPr>
            <a:spLocks noGrp="1"/>
          </p:cNvSpPr>
          <p:nvPr>
            <p:ph type="title"/>
          </p:nvPr>
        </p:nvSpPr>
        <p:spPr>
          <a:xfrm>
            <a:off x="439072" y="2074862"/>
            <a:ext cx="3930137" cy="993775"/>
          </a:xfrm>
          <a:prstGeom prst="rect">
            <a:avLst/>
          </a:prstGeom>
        </p:spPr>
        <p:txBody>
          <a:bodyPr/>
          <a:lstStyle>
            <a:lvl1pPr>
              <a:defRPr sz="2400" cap="small" baseline="0"/>
            </a:lvl1pPr>
          </a:lstStyle>
          <a:p>
            <a:r>
              <a:rPr lang="en-US"/>
              <a:t>Click to edit Master title style</a:t>
            </a:r>
            <a:endParaRPr lang="fr-FR" dirty="0"/>
          </a:p>
        </p:txBody>
      </p:sp>
      <p:pic>
        <p:nvPicPr>
          <p:cNvPr id="5" name="Picture 4">
            <a:extLst>
              <a:ext uri="{FF2B5EF4-FFF2-40B4-BE49-F238E27FC236}">
                <a16:creationId xmlns:a16="http://schemas.microsoft.com/office/drawing/2014/main" id="{C6757C64-0581-42D3-9504-1D5255BE68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5884" y="445572"/>
            <a:ext cx="1856287" cy="796276"/>
          </a:xfrm>
          <a:prstGeom prst="rect">
            <a:avLst/>
          </a:prstGeom>
        </p:spPr>
      </p:pic>
    </p:spTree>
    <p:extLst>
      <p:ext uri="{BB962C8B-B14F-4D97-AF65-F5344CB8AC3E}">
        <p14:creationId xmlns:p14="http://schemas.microsoft.com/office/powerpoint/2010/main" val="4274195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sp>
        <p:nvSpPr>
          <p:cNvPr id="3" name="Titre 1"/>
          <p:cNvSpPr>
            <a:spLocks noGrp="1"/>
          </p:cNvSpPr>
          <p:nvPr>
            <p:ph type="title" hasCustomPrompt="1"/>
          </p:nvPr>
        </p:nvSpPr>
        <p:spPr>
          <a:xfrm>
            <a:off x="121725" y="150139"/>
            <a:ext cx="7772400" cy="454106"/>
          </a:xfrm>
          <a:prstGeom prst="rect">
            <a:avLst/>
          </a:prstGeom>
        </p:spPr>
        <p:txBody>
          <a:bodyPr anchor="ctr" anchorCtr="0"/>
          <a:lstStyle>
            <a:lvl1pPr algn="l">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6" name="Rectangle 5"/>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sp>
        <p:nvSpPr>
          <p:cNvPr id="7"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148696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99550" y="1044301"/>
            <a:ext cx="3008313" cy="871538"/>
          </a:xfrm>
          <a:prstGeom prst="rect">
            <a:avLst/>
          </a:prstGeom>
        </p:spPr>
        <p:txBody>
          <a:bodyPr anchor="b"/>
          <a:lstStyle>
            <a:lvl1pPr algn="l">
              <a:defRPr sz="2026" b="0" cap="small" baseline="0">
                <a:solidFill>
                  <a:srgbClr val="00B1A5"/>
                </a:solidFill>
                <a:latin typeface="Tw Cen MT" panose="020B0602020104020603" pitchFamily="34" charset="0"/>
              </a:defRPr>
            </a:lvl1pPr>
          </a:lstStyle>
          <a:p>
            <a:r>
              <a:rPr lang="en-US"/>
              <a:t>Click to edit Master title style</a:t>
            </a:r>
            <a:endParaRPr lang="fr-FR" dirty="0"/>
          </a:p>
        </p:txBody>
      </p:sp>
      <p:sp>
        <p:nvSpPr>
          <p:cNvPr id="4" name="Espace réservé du texte 3"/>
          <p:cNvSpPr>
            <a:spLocks noGrp="1"/>
          </p:cNvSpPr>
          <p:nvPr>
            <p:ph type="body" sz="half" idx="2"/>
          </p:nvPr>
        </p:nvSpPr>
        <p:spPr>
          <a:xfrm>
            <a:off x="299550" y="1915842"/>
            <a:ext cx="3008313" cy="2423618"/>
          </a:xfrm>
          <a:prstGeom prst="rect">
            <a:avLst/>
          </a:prstGeom>
        </p:spPr>
        <p:txBody>
          <a:bodyPr/>
          <a:lstStyle>
            <a:lvl1pPr marL="0" indent="0">
              <a:buNone/>
              <a:defRPr sz="900" cap="small" baseline="0">
                <a:solidFill>
                  <a:srgbClr val="002060"/>
                </a:solidFill>
                <a:latin typeface="Tw Cen MT" panose="020B0602020104020603" pitchFamily="34" charset="0"/>
              </a:defRPr>
            </a:lvl1pPr>
            <a:lvl2pPr marL="192933" indent="0">
              <a:buNone/>
              <a:defRPr sz="506"/>
            </a:lvl2pPr>
            <a:lvl3pPr marL="385865" indent="0">
              <a:buNone/>
              <a:defRPr sz="422"/>
            </a:lvl3pPr>
            <a:lvl4pPr marL="578798" indent="0">
              <a:buNone/>
              <a:defRPr sz="380"/>
            </a:lvl4pPr>
            <a:lvl5pPr marL="771731" indent="0">
              <a:buNone/>
              <a:defRPr sz="380"/>
            </a:lvl5pPr>
            <a:lvl6pPr marL="964664" indent="0">
              <a:buNone/>
              <a:defRPr sz="380"/>
            </a:lvl6pPr>
            <a:lvl7pPr marL="1157596" indent="0">
              <a:buNone/>
              <a:defRPr sz="380"/>
            </a:lvl7pPr>
            <a:lvl8pPr marL="1350529" indent="0">
              <a:buNone/>
              <a:defRPr sz="380"/>
            </a:lvl8pPr>
            <a:lvl9pPr marL="1543462" indent="0">
              <a:buNone/>
              <a:defRPr sz="380"/>
            </a:lvl9pPr>
          </a:lstStyle>
          <a:p>
            <a:pPr lvl="0"/>
            <a:r>
              <a:rPr lang="en-US"/>
              <a:t>Click to edit Master text styles</a:t>
            </a:r>
          </a:p>
        </p:txBody>
      </p:sp>
      <p:sp>
        <p:nvSpPr>
          <p:cNvPr id="6" name="Rectangle 5"/>
          <p:cNvSpPr/>
          <p:nvPr/>
        </p:nvSpPr>
        <p:spPr>
          <a:xfrm flipH="1">
            <a:off x="85725" y="1181117"/>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sp>
        <p:nvSpPr>
          <p:cNvPr id="7" name="Espace réservé du contenu 2"/>
          <p:cNvSpPr>
            <a:spLocks noGrp="1"/>
          </p:cNvSpPr>
          <p:nvPr>
            <p:ph idx="1"/>
          </p:nvPr>
        </p:nvSpPr>
        <p:spPr>
          <a:xfrm>
            <a:off x="3343490" y="1044302"/>
            <a:ext cx="4173595" cy="3295158"/>
          </a:xfrm>
          <a:prstGeom prst="rect">
            <a:avLst/>
          </a:prstGeom>
        </p:spPr>
        <p:txBody>
          <a:bodyPr/>
          <a:lstStyle>
            <a:lvl1pPr algn="just">
              <a:buClr>
                <a:srgbClr val="002060"/>
              </a:buClr>
              <a:defRPr sz="1350">
                <a:latin typeface="Tw Cen MT" panose="020B0602020104020603" pitchFamily="34" charset="0"/>
              </a:defRPr>
            </a:lvl1pPr>
            <a:lvl2pPr marL="313516" indent="-120584" algn="just">
              <a:buClr>
                <a:srgbClr val="00B1A5"/>
              </a:buClr>
              <a:buFont typeface="Arial" panose="020B0604020202020204" pitchFamily="34" charset="0"/>
              <a:buChar char="•"/>
              <a:defRPr sz="1125">
                <a:latin typeface="Tw Cen MT" panose="020B0602020104020603" pitchFamily="34" charset="0"/>
              </a:defRPr>
            </a:lvl2pPr>
            <a:lvl3pPr algn="just">
              <a:buClr>
                <a:srgbClr val="FF6B00"/>
              </a:buClr>
              <a:defRPr sz="1013">
                <a:latin typeface="Tw Cen MT" panose="020B0602020104020603" pitchFamily="34" charset="0"/>
              </a:defRPr>
            </a:lvl3pPr>
            <a:lvl4pPr algn="just">
              <a:buClr>
                <a:srgbClr val="C2B7AD"/>
              </a:buClr>
              <a:defRPr sz="788">
                <a:latin typeface="Tw Cen MT" panose="020B0602020104020603" pitchFamily="34" charset="0"/>
              </a:defRPr>
            </a:lvl4pPr>
            <a:lvl5pPr algn="just">
              <a:buClr>
                <a:srgbClr val="5C92AB"/>
              </a:buClr>
              <a:defRPr sz="788">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3988236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04012" y="3777812"/>
            <a:ext cx="5486400" cy="425054"/>
          </a:xfrm>
          <a:prstGeom prst="rect">
            <a:avLst/>
          </a:prstGeom>
        </p:spPr>
        <p:txBody>
          <a:bodyPr anchor="b"/>
          <a:lstStyle>
            <a:lvl1pPr algn="l">
              <a:defRPr sz="844" b="1">
                <a:latin typeface="Tw Cen MT" panose="020B0602020104020603" pitchFamily="34" charset="0"/>
              </a:defRPr>
            </a:lvl1pPr>
          </a:lstStyle>
          <a:p>
            <a:r>
              <a:rPr lang="en-US"/>
              <a:t>Click to edit Master title style</a:t>
            </a:r>
            <a:endParaRPr lang="fr-FR" dirty="0"/>
          </a:p>
        </p:txBody>
      </p:sp>
      <p:sp>
        <p:nvSpPr>
          <p:cNvPr id="3" name="Espace réservé pour une image  2"/>
          <p:cNvSpPr>
            <a:spLocks noGrp="1"/>
          </p:cNvSpPr>
          <p:nvPr>
            <p:ph type="pic" idx="1"/>
          </p:nvPr>
        </p:nvSpPr>
        <p:spPr>
          <a:xfrm>
            <a:off x="1004012" y="636944"/>
            <a:ext cx="5486400" cy="3086100"/>
          </a:xfrm>
          <a:prstGeom prst="rect">
            <a:avLst/>
          </a:prstGeom>
        </p:spPr>
        <p:txBody>
          <a:bodyPr/>
          <a:lstStyle>
            <a:lvl1pPr marL="0" indent="0">
              <a:buNone/>
              <a:defRPr sz="1350"/>
            </a:lvl1pPr>
            <a:lvl2pPr marL="192933" indent="0">
              <a:buNone/>
              <a:defRPr sz="1181"/>
            </a:lvl2pPr>
            <a:lvl3pPr marL="385865" indent="0">
              <a:buNone/>
              <a:defRPr sz="1013"/>
            </a:lvl3pPr>
            <a:lvl4pPr marL="578798" indent="0">
              <a:buNone/>
              <a:defRPr sz="844"/>
            </a:lvl4pPr>
            <a:lvl5pPr marL="771731" indent="0">
              <a:buNone/>
              <a:defRPr sz="844"/>
            </a:lvl5pPr>
            <a:lvl6pPr marL="964664" indent="0">
              <a:buNone/>
              <a:defRPr sz="844"/>
            </a:lvl6pPr>
            <a:lvl7pPr marL="1157596" indent="0">
              <a:buNone/>
              <a:defRPr sz="844"/>
            </a:lvl7pPr>
            <a:lvl8pPr marL="1350529" indent="0">
              <a:buNone/>
              <a:defRPr sz="844"/>
            </a:lvl8pPr>
            <a:lvl9pPr marL="1543462" indent="0">
              <a:buNone/>
              <a:defRPr sz="844"/>
            </a:lvl9pPr>
          </a:lstStyle>
          <a:p>
            <a:r>
              <a:rPr lang="en-US"/>
              <a:t>Click icon to add picture</a:t>
            </a:r>
            <a:endParaRPr lang="fr-FR" dirty="0"/>
          </a:p>
        </p:txBody>
      </p:sp>
      <p:sp>
        <p:nvSpPr>
          <p:cNvPr id="4" name="Espace réservé du texte 3"/>
          <p:cNvSpPr>
            <a:spLocks noGrp="1"/>
          </p:cNvSpPr>
          <p:nvPr>
            <p:ph type="body" sz="half" idx="2"/>
          </p:nvPr>
        </p:nvSpPr>
        <p:spPr>
          <a:xfrm>
            <a:off x="1004012" y="4202866"/>
            <a:ext cx="5486400" cy="603647"/>
          </a:xfrm>
          <a:prstGeom prst="rect">
            <a:avLst/>
          </a:prstGeom>
        </p:spPr>
        <p:txBody>
          <a:bodyPr/>
          <a:lstStyle>
            <a:lvl1pPr marL="0" indent="0">
              <a:buNone/>
              <a:defRPr sz="591">
                <a:latin typeface="Tw Cen MT" panose="020B0602020104020603" pitchFamily="34" charset="0"/>
              </a:defRPr>
            </a:lvl1pPr>
            <a:lvl2pPr marL="192933" indent="0">
              <a:buNone/>
              <a:defRPr sz="506"/>
            </a:lvl2pPr>
            <a:lvl3pPr marL="385865" indent="0">
              <a:buNone/>
              <a:defRPr sz="422"/>
            </a:lvl3pPr>
            <a:lvl4pPr marL="578798" indent="0">
              <a:buNone/>
              <a:defRPr sz="380"/>
            </a:lvl4pPr>
            <a:lvl5pPr marL="771731" indent="0">
              <a:buNone/>
              <a:defRPr sz="380"/>
            </a:lvl5pPr>
            <a:lvl6pPr marL="964664" indent="0">
              <a:buNone/>
              <a:defRPr sz="380"/>
            </a:lvl6pPr>
            <a:lvl7pPr marL="1157596" indent="0">
              <a:buNone/>
              <a:defRPr sz="380"/>
            </a:lvl7pPr>
            <a:lvl8pPr marL="1350529" indent="0">
              <a:buNone/>
              <a:defRPr sz="380"/>
            </a:lvl8pPr>
            <a:lvl9pPr marL="1543462" indent="0">
              <a:buNone/>
              <a:defRPr sz="380"/>
            </a:lvl9pPr>
          </a:lstStyle>
          <a:p>
            <a:pPr lvl="0"/>
            <a:r>
              <a:rPr lang="en-US"/>
              <a:t>Click to edit Master text styles</a:t>
            </a:r>
          </a:p>
        </p:txBody>
      </p:sp>
    </p:spTree>
    <p:extLst>
      <p:ext uri="{BB962C8B-B14F-4D97-AF65-F5344CB8AC3E}">
        <p14:creationId xmlns:p14="http://schemas.microsoft.com/office/powerpoint/2010/main" val="3919174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71474" y="910816"/>
            <a:ext cx="8001056" cy="3429025"/>
          </a:xfrm>
          <a:prstGeom prst="rect">
            <a:avLst/>
          </a:prstGeom>
        </p:spPr>
        <p:txBody>
          <a:bodyPr/>
          <a:lstStyle>
            <a:lvl1pPr marL="0" indent="0">
              <a:buNone/>
              <a:defRPr sz="1801"/>
            </a:lvl1pPr>
            <a:lvl2pPr marL="257243" indent="0">
              <a:buNone/>
              <a:defRPr sz="1576"/>
            </a:lvl2pPr>
            <a:lvl3pPr marL="514487" indent="0">
              <a:buNone/>
              <a:defRPr sz="1350"/>
            </a:lvl3pPr>
            <a:lvl4pPr marL="771731" indent="0">
              <a:buNone/>
              <a:defRPr sz="1125"/>
            </a:lvl4pPr>
            <a:lvl5pPr marL="1028975" indent="0">
              <a:buNone/>
              <a:defRPr sz="1125"/>
            </a:lvl5pPr>
            <a:lvl6pPr marL="1286218" indent="0">
              <a:buNone/>
              <a:defRPr sz="1125"/>
            </a:lvl6pPr>
            <a:lvl7pPr marL="1543462" indent="0">
              <a:buNone/>
              <a:defRPr sz="1125"/>
            </a:lvl7pPr>
            <a:lvl8pPr marL="1800705" indent="0">
              <a:buNone/>
              <a:defRPr sz="1125"/>
            </a:lvl8pPr>
            <a:lvl9pPr marL="2057949" indent="0">
              <a:buNone/>
              <a:defRPr sz="1125"/>
            </a:lvl9pPr>
          </a:lstStyle>
          <a:p>
            <a:pPr lvl="0"/>
            <a:r>
              <a:rPr lang="en-US" noProof="0"/>
              <a:t>Click icon to add picture</a:t>
            </a:r>
            <a:endParaRPr lang="fr-FR" noProof="0" dirty="0"/>
          </a:p>
        </p:txBody>
      </p:sp>
      <p:sp>
        <p:nvSpPr>
          <p:cNvPr id="5" name="Slide Number Placeholder 5"/>
          <p:cNvSpPr>
            <a:spLocks noGrp="1"/>
          </p:cNvSpPr>
          <p:nvPr>
            <p:ph type="sldNum" sz="quarter" idx="11"/>
          </p:nvPr>
        </p:nvSpPr>
        <p:spPr>
          <a:xfrm>
            <a:off x="6686550" y="4683919"/>
            <a:ext cx="2133600" cy="357188"/>
          </a:xfrm>
          <a:prstGeom prst="rect">
            <a:avLst/>
          </a:prstGeom>
        </p:spPr>
        <p:txBody>
          <a:bodyPr/>
          <a:lstStyle>
            <a:lvl1pPr>
              <a:defRPr/>
            </a:lvl1pPr>
          </a:lstStyle>
          <a:p>
            <a:fld id="{7148BB58-4720-4B69-811D-1EE46E9F5308}" type="slidenum">
              <a:rPr lang="fr-FR" smtClean="0"/>
              <a:pPr/>
              <a:t>‹#›</a:t>
            </a:fld>
            <a:endParaRPr lang="fr-FR"/>
          </a:p>
        </p:txBody>
      </p:sp>
    </p:spTree>
    <p:extLst>
      <p:ext uri="{BB962C8B-B14F-4D97-AF65-F5344CB8AC3E}">
        <p14:creationId xmlns:p14="http://schemas.microsoft.com/office/powerpoint/2010/main" val="1369080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2100">
                <a:latin typeface="Tw Cen MT" panose="020B0602020104020603" pitchFamily="34" charset="0"/>
              </a:defRPr>
            </a:lvl1pPr>
            <a:lvl2pPr marL="417899" indent="-160731" algn="just">
              <a:buClr>
                <a:srgbClr val="00B1A5"/>
              </a:buClr>
              <a:buFont typeface="Arial" panose="020B0604020202020204" pitchFamily="34" charset="0"/>
              <a:buChar char="•"/>
              <a:defRPr sz="1800">
                <a:latin typeface="Tw Cen MT" panose="020B0602020104020603" pitchFamily="34" charset="0"/>
              </a:defRPr>
            </a:lvl2pPr>
            <a:lvl3pPr algn="just">
              <a:buClr>
                <a:srgbClr val="FF6B00"/>
              </a:buClr>
              <a:defRPr sz="1500">
                <a:latin typeface="Tw Cen MT" panose="020B0602020104020603" pitchFamily="34" charset="0"/>
              </a:defRPr>
            </a:lvl3pPr>
            <a:lvl4pPr algn="just">
              <a:buClr>
                <a:srgbClr val="C2B7AD"/>
              </a:buClr>
              <a:defRPr sz="1200">
                <a:latin typeface="Tw Cen MT" panose="020B0602020104020603" pitchFamily="34" charset="0"/>
              </a:defRPr>
            </a:lvl4pPr>
            <a:lvl5pPr algn="just">
              <a:buClr>
                <a:srgbClr val="5C92AB"/>
              </a:buClr>
              <a:defRPr sz="1200">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4278102840"/>
      </p:ext>
    </p:extLst>
  </p:cSld>
  <p:clrMapOvr>
    <a:masterClrMapping/>
  </p:clrMapOvr>
  <mc:AlternateContent xmlns:mc="http://schemas.openxmlformats.org/markup-compatibility/2006" xmlns:p14="http://schemas.microsoft.com/office/powerpoint/2010/main">
    <mc:Choice Requires="p14">
      <p:transition spd="slow" p14:dur="3500" advTm="5000">
        <p14:reveal/>
      </p:transition>
    </mc:Choice>
    <mc:Fallback xmlns="">
      <p:transition spd="slow" advTm="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2100">
                <a:latin typeface="Tw Cen MT" panose="020B0602020104020603" pitchFamily="34" charset="0"/>
              </a:defRPr>
            </a:lvl1pPr>
            <a:lvl2pPr marL="417899" indent="-160731" algn="just">
              <a:buClr>
                <a:srgbClr val="00B1A5"/>
              </a:buClr>
              <a:buFont typeface="Arial" panose="020B0604020202020204" pitchFamily="34" charset="0"/>
              <a:buChar char="•"/>
              <a:defRPr sz="1800">
                <a:latin typeface="Tw Cen MT" panose="020B0602020104020603" pitchFamily="34" charset="0"/>
              </a:defRPr>
            </a:lvl2pPr>
            <a:lvl3pPr algn="just">
              <a:buClr>
                <a:srgbClr val="FF6B00"/>
              </a:buClr>
              <a:defRPr sz="1500">
                <a:latin typeface="Tw Cen MT" panose="020B0602020104020603" pitchFamily="34" charset="0"/>
              </a:defRPr>
            </a:lvl3pPr>
            <a:lvl4pPr algn="just">
              <a:buClr>
                <a:srgbClr val="C2B7AD"/>
              </a:buClr>
              <a:defRPr sz="1200">
                <a:latin typeface="Tw Cen MT" panose="020B0602020104020603" pitchFamily="34" charset="0"/>
              </a:defRPr>
            </a:lvl4pPr>
            <a:lvl5pPr algn="just">
              <a:buClr>
                <a:srgbClr val="5C92AB"/>
              </a:buClr>
              <a:defRPr sz="1200">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3350024840"/>
      </p:ext>
    </p:extLst>
  </p:cSld>
  <p:clrMapOvr>
    <a:masterClrMapping/>
  </p:clrMapOvr>
  <mc:AlternateContent xmlns:mc="http://schemas.openxmlformats.org/markup-compatibility/2006" xmlns:p14="http://schemas.microsoft.com/office/powerpoint/2010/main">
    <mc:Choice Requires="p14">
      <p:transition spd="slow" p14:dur="3500" advTm="5000">
        <p14:reveal/>
      </p:transition>
    </mc:Choice>
    <mc:Fallback xmlns="">
      <p:transition spd="slow" advTm="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2100">
                <a:latin typeface="Tw Cen MT" panose="020B0602020104020603" pitchFamily="34" charset="0"/>
              </a:defRPr>
            </a:lvl1pPr>
            <a:lvl2pPr marL="417899" indent="-160731" algn="just">
              <a:buClr>
                <a:srgbClr val="00B1A5"/>
              </a:buClr>
              <a:buFont typeface="Arial" panose="020B0604020202020204" pitchFamily="34" charset="0"/>
              <a:buChar char="•"/>
              <a:defRPr sz="1800">
                <a:latin typeface="Tw Cen MT" panose="020B0602020104020603" pitchFamily="34" charset="0"/>
              </a:defRPr>
            </a:lvl2pPr>
            <a:lvl3pPr algn="just">
              <a:buClr>
                <a:srgbClr val="FF6B00"/>
              </a:buClr>
              <a:defRPr sz="1500">
                <a:latin typeface="Tw Cen MT" panose="020B0602020104020603" pitchFamily="34" charset="0"/>
              </a:defRPr>
            </a:lvl3pPr>
            <a:lvl4pPr algn="just">
              <a:buClr>
                <a:srgbClr val="C2B7AD"/>
              </a:buClr>
              <a:defRPr sz="1200">
                <a:latin typeface="Tw Cen MT" panose="020B0602020104020603" pitchFamily="34" charset="0"/>
              </a:defRPr>
            </a:lvl4pPr>
            <a:lvl5pPr algn="just">
              <a:buClr>
                <a:srgbClr val="5C92AB"/>
              </a:buClr>
              <a:defRPr sz="1200">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2062633889"/>
      </p:ext>
    </p:extLst>
  </p:cSld>
  <p:clrMapOvr>
    <a:masterClrMapping/>
  </p:clrMapOvr>
  <mc:AlternateContent xmlns:mc="http://schemas.openxmlformats.org/markup-compatibility/2006" xmlns:p14="http://schemas.microsoft.com/office/powerpoint/2010/main">
    <mc:Choice Requires="p14">
      <p:transition spd="slow" p14:dur="3500" advTm="5000">
        <p14:reveal/>
      </p:transition>
    </mc:Choice>
    <mc:Fallback xmlns="">
      <p:transition spd="slow"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Titre 1"/>
          <p:cNvSpPr>
            <a:spLocks noGrp="1"/>
          </p:cNvSpPr>
          <p:nvPr>
            <p:ph type="title" hasCustomPrompt="1"/>
          </p:nvPr>
        </p:nvSpPr>
        <p:spPr>
          <a:xfrm>
            <a:off x="173413" y="150139"/>
            <a:ext cx="6826460" cy="454106"/>
          </a:xfrm>
          <a:prstGeom prst="rect">
            <a:avLst/>
          </a:prstGeom>
        </p:spPr>
        <p:txBody>
          <a:bodyPr anchor="ctr" anchorCtr="0"/>
          <a:lstStyle>
            <a:lvl1pPr algn="l">
              <a:lnSpc>
                <a:spcPts val="2431"/>
              </a:lnSpc>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9" name="Rectangle 8"/>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pic>
        <p:nvPicPr>
          <p:cNvPr id="5" name="Picture 4">
            <a:extLst>
              <a:ext uri="{FF2B5EF4-FFF2-40B4-BE49-F238E27FC236}">
                <a16:creationId xmlns:a16="http://schemas.microsoft.com/office/drawing/2014/main" id="{6D5E233E-ED9C-4597-B637-D2AB79292DF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55033" y="0"/>
            <a:ext cx="1088967" cy="1088967"/>
          </a:xfrm>
          <a:prstGeom prst="rect">
            <a:avLst/>
          </a:prstGeom>
        </p:spPr>
      </p:pic>
    </p:spTree>
    <p:extLst>
      <p:ext uri="{BB962C8B-B14F-4D97-AF65-F5344CB8AC3E}">
        <p14:creationId xmlns:p14="http://schemas.microsoft.com/office/powerpoint/2010/main" val="172413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Titre 1"/>
          <p:cNvSpPr>
            <a:spLocks noGrp="1"/>
          </p:cNvSpPr>
          <p:nvPr>
            <p:ph type="title" hasCustomPrompt="1"/>
          </p:nvPr>
        </p:nvSpPr>
        <p:spPr>
          <a:xfrm>
            <a:off x="173413" y="150139"/>
            <a:ext cx="6826460" cy="454106"/>
          </a:xfrm>
          <a:prstGeom prst="rect">
            <a:avLst/>
          </a:prstGeom>
        </p:spPr>
        <p:txBody>
          <a:bodyPr anchor="ctr" anchorCtr="0"/>
          <a:lstStyle>
            <a:lvl1pPr algn="l">
              <a:lnSpc>
                <a:spcPts val="2431"/>
              </a:lnSpc>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9" name="Rectangle 8"/>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pic>
        <p:nvPicPr>
          <p:cNvPr id="5" name="Picture 4">
            <a:extLst>
              <a:ext uri="{FF2B5EF4-FFF2-40B4-BE49-F238E27FC236}">
                <a16:creationId xmlns:a16="http://schemas.microsoft.com/office/drawing/2014/main" id="{0C9D4D5A-BA30-44B7-A57E-19751FDD5D9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84186" y="501280"/>
            <a:ext cx="4248000" cy="4248000"/>
          </a:xfrm>
          <a:prstGeom prst="rect">
            <a:avLst/>
          </a:prstGeom>
        </p:spPr>
      </p:pic>
    </p:spTree>
    <p:extLst>
      <p:ext uri="{BB962C8B-B14F-4D97-AF65-F5344CB8AC3E}">
        <p14:creationId xmlns:p14="http://schemas.microsoft.com/office/powerpoint/2010/main" val="2436444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Diapositive de titre Clocks">
    <p:spTree>
      <p:nvGrpSpPr>
        <p:cNvPr id="1" name=""/>
        <p:cNvGrpSpPr/>
        <p:nvPr/>
      </p:nvGrpSpPr>
      <p:grpSpPr>
        <a:xfrm>
          <a:off x="0" y="0"/>
          <a:ext cx="0" cy="0"/>
          <a:chOff x="0" y="0"/>
          <a:chExt cx="0" cy="0"/>
        </a:xfrm>
      </p:grpSpPr>
      <p:sp>
        <p:nvSpPr>
          <p:cNvPr id="2" name="Titre 1"/>
          <p:cNvSpPr>
            <a:spLocks noGrp="1"/>
          </p:cNvSpPr>
          <p:nvPr>
            <p:ph type="ctrTitle"/>
          </p:nvPr>
        </p:nvSpPr>
        <p:spPr>
          <a:xfrm>
            <a:off x="196902" y="2550694"/>
            <a:ext cx="5180595" cy="459905"/>
          </a:xfrm>
          <a:prstGeom prst="rect">
            <a:avLst/>
          </a:prstGeom>
        </p:spPr>
        <p:txBody>
          <a:bodyPr anchor="b" anchorCtr="1"/>
          <a:lstStyle>
            <a:lvl1pPr>
              <a:defRPr sz="2400" cap="small" baseline="0">
                <a:solidFill>
                  <a:srgbClr val="00242E"/>
                </a:solidFill>
                <a:latin typeface="Tw Cen MT" panose="020B0602020104020603" pitchFamily="34" charset="0"/>
              </a:defRPr>
            </a:lvl1pPr>
          </a:lstStyle>
          <a:p>
            <a:r>
              <a:rPr lang="en-US"/>
              <a:t>Click to edit Master title style</a:t>
            </a:r>
            <a:endParaRPr lang="fr-FR" dirty="0"/>
          </a:p>
        </p:txBody>
      </p:sp>
      <p:sp>
        <p:nvSpPr>
          <p:cNvPr id="3" name="Sous-titre 2"/>
          <p:cNvSpPr>
            <a:spLocks noGrp="1"/>
          </p:cNvSpPr>
          <p:nvPr>
            <p:ph type="subTitle" idx="1" hasCustomPrompt="1"/>
          </p:nvPr>
        </p:nvSpPr>
        <p:spPr>
          <a:xfrm>
            <a:off x="196902" y="3081590"/>
            <a:ext cx="5180595" cy="407569"/>
          </a:xfrm>
          <a:prstGeom prst="rect">
            <a:avLst/>
          </a:prstGeom>
        </p:spPr>
        <p:txBody>
          <a:bodyPr/>
          <a:lstStyle>
            <a:lvl1pPr marL="0" indent="0" algn="ctr">
              <a:buNone/>
              <a:defRPr sz="1200" baseline="0">
                <a:solidFill>
                  <a:srgbClr val="00B1A5"/>
                </a:solidFill>
                <a:latin typeface="Tw Cen MT" panose="020B0602020104020603"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fr-FR" dirty="0"/>
              <a:t>Cliquez et modifiez le sous-titre ou supprimer le masque</a:t>
            </a:r>
          </a:p>
        </p:txBody>
      </p:sp>
      <p:pic>
        <p:nvPicPr>
          <p:cNvPr id="7" name="Picture 6">
            <a:extLst>
              <a:ext uri="{FF2B5EF4-FFF2-40B4-BE49-F238E27FC236}">
                <a16:creationId xmlns:a16="http://schemas.microsoft.com/office/drawing/2014/main" id="{CD0316F1-A0F2-4E94-B460-547DA40FE3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20886" y="626166"/>
            <a:ext cx="4123113" cy="4123113"/>
          </a:xfrm>
          <a:prstGeom prst="rect">
            <a:avLst/>
          </a:prstGeom>
        </p:spPr>
      </p:pic>
      <p:pic>
        <p:nvPicPr>
          <p:cNvPr id="5" name="Picture 4">
            <a:extLst>
              <a:ext uri="{FF2B5EF4-FFF2-40B4-BE49-F238E27FC236}">
                <a16:creationId xmlns:a16="http://schemas.microsoft.com/office/drawing/2014/main" id="{3225C0DE-7118-4200-8AD3-003FBFFD37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23233" y="228028"/>
            <a:ext cx="1856287" cy="796276"/>
          </a:xfrm>
          <a:prstGeom prst="rect">
            <a:avLst/>
          </a:prstGeom>
        </p:spPr>
      </p:pic>
    </p:spTree>
    <p:extLst>
      <p:ext uri="{BB962C8B-B14F-4D97-AF65-F5344CB8AC3E}">
        <p14:creationId xmlns:p14="http://schemas.microsoft.com/office/powerpoint/2010/main" val="3851845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Titre 1"/>
          <p:cNvSpPr>
            <a:spLocks noGrp="1"/>
          </p:cNvSpPr>
          <p:nvPr>
            <p:ph type="title" hasCustomPrompt="1"/>
          </p:nvPr>
        </p:nvSpPr>
        <p:spPr>
          <a:xfrm>
            <a:off x="173413" y="150139"/>
            <a:ext cx="6826460" cy="454106"/>
          </a:xfrm>
          <a:prstGeom prst="rect">
            <a:avLst/>
          </a:prstGeom>
        </p:spPr>
        <p:txBody>
          <a:bodyPr anchor="ctr" anchorCtr="0"/>
          <a:lstStyle>
            <a:lvl1pPr algn="l">
              <a:lnSpc>
                <a:spcPts val="2431"/>
              </a:lnSpc>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9" name="Rectangle 8"/>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pic>
        <p:nvPicPr>
          <p:cNvPr id="4" name="Picture 3">
            <a:extLst>
              <a:ext uri="{FF2B5EF4-FFF2-40B4-BE49-F238E27FC236}">
                <a16:creationId xmlns:a16="http://schemas.microsoft.com/office/drawing/2014/main" id="{1FAAA3DA-8F3A-4A1F-98B8-D5ADF4860D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1490" r="8649" b="17763"/>
          <a:stretch/>
        </p:blipFill>
        <p:spPr>
          <a:xfrm rot="16200000">
            <a:off x="6839375" y="-35409"/>
            <a:ext cx="2270845" cy="233840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6" name="Titre 1"/>
          <p:cNvSpPr>
            <a:spLocks noGrp="1"/>
          </p:cNvSpPr>
          <p:nvPr>
            <p:ph type="title" hasCustomPrompt="1"/>
          </p:nvPr>
        </p:nvSpPr>
        <p:spPr>
          <a:xfrm>
            <a:off x="173413" y="150139"/>
            <a:ext cx="6826460" cy="454106"/>
          </a:xfrm>
          <a:prstGeom prst="rect">
            <a:avLst/>
          </a:prstGeom>
        </p:spPr>
        <p:txBody>
          <a:bodyPr anchor="ctr" anchorCtr="0"/>
          <a:lstStyle>
            <a:lvl1pPr algn="l">
              <a:lnSpc>
                <a:spcPts val="2431"/>
              </a:lnSpc>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9" name="Rectangle 8"/>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n-tête de sect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83789" y="168068"/>
            <a:ext cx="7772400" cy="454106"/>
          </a:xfrm>
          <a:prstGeom prst="rect">
            <a:avLst/>
          </a:prstGeom>
        </p:spPr>
        <p:txBody>
          <a:bodyPr anchor="ctr" anchorCtr="0"/>
          <a:lstStyle>
            <a:lvl1pPr algn="l">
              <a:defRPr lang="fr-FR" sz="2026" b="0" kern="1200" cap="small" baseline="0" dirty="0">
                <a:solidFill>
                  <a:srgbClr val="00B1A5"/>
                </a:solidFill>
                <a:latin typeface="Tw Cen MT" panose="020B0602020104020603" pitchFamily="34" charset="0"/>
                <a:ea typeface="+mj-ea"/>
                <a:cs typeface="+mj-cs"/>
              </a:defRPr>
            </a:lvl1pPr>
          </a:lstStyle>
          <a:p>
            <a:r>
              <a:rPr lang="fr-FR" dirty="0"/>
              <a:t>Cliquez et modifiez le titre</a:t>
            </a:r>
          </a:p>
        </p:txBody>
      </p:sp>
      <p:sp>
        <p:nvSpPr>
          <p:cNvPr id="8" name="Rectangle 7"/>
          <p:cNvSpPr/>
          <p:nvPr/>
        </p:nvSpPr>
        <p:spPr>
          <a:xfrm flipH="1">
            <a:off x="85725" y="84614"/>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sp>
        <p:nvSpPr>
          <p:cNvPr id="10" name="Espace réservé du contenu 2"/>
          <p:cNvSpPr>
            <a:spLocks noGrp="1"/>
          </p:cNvSpPr>
          <p:nvPr>
            <p:ph idx="1"/>
          </p:nvPr>
        </p:nvSpPr>
        <p:spPr>
          <a:xfrm>
            <a:off x="173413" y="1200153"/>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649303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846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aison">
    <p:spTree>
      <p:nvGrpSpPr>
        <p:cNvPr id="1" name=""/>
        <p:cNvGrpSpPr/>
        <p:nvPr/>
      </p:nvGrpSpPr>
      <p:grpSpPr>
        <a:xfrm>
          <a:off x="0" y="0"/>
          <a:ext cx="0" cy="0"/>
          <a:chOff x="0" y="0"/>
          <a:chExt cx="0" cy="0"/>
        </a:xfrm>
      </p:grpSpPr>
      <p:sp>
        <p:nvSpPr>
          <p:cNvPr id="5" name="Titre 1"/>
          <p:cNvSpPr>
            <a:spLocks noGrp="1"/>
          </p:cNvSpPr>
          <p:nvPr>
            <p:ph type="title" hasCustomPrompt="1"/>
          </p:nvPr>
        </p:nvSpPr>
        <p:spPr>
          <a:xfrm>
            <a:off x="121725" y="150139"/>
            <a:ext cx="6917250" cy="454106"/>
          </a:xfrm>
          <a:prstGeom prst="rect">
            <a:avLst/>
          </a:prstGeom>
        </p:spPr>
        <p:txBody>
          <a:bodyPr anchor="ctr" anchorCtr="0"/>
          <a:lstStyle>
            <a:lvl1pPr algn="l">
              <a:defRPr sz="2026" b="0" cap="small" baseline="0">
                <a:solidFill>
                  <a:srgbClr val="00B1A5"/>
                </a:solidFill>
                <a:latin typeface="Tw Cen MT" panose="020B0602020104020603" pitchFamily="34" charset="0"/>
              </a:defRPr>
            </a:lvl1pPr>
          </a:lstStyle>
          <a:p>
            <a:r>
              <a:rPr lang="fr-FR" dirty="0"/>
              <a:t>Cliquez et modifiez le titre</a:t>
            </a:r>
          </a:p>
        </p:txBody>
      </p:sp>
      <p:sp>
        <p:nvSpPr>
          <p:cNvPr id="8" name="Rectangle 7"/>
          <p:cNvSpPr/>
          <p:nvPr/>
        </p:nvSpPr>
        <p:spPr>
          <a:xfrm flipH="1">
            <a:off x="85725" y="66692"/>
            <a:ext cx="36000" cy="6210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243" fontAlgn="auto">
              <a:spcBef>
                <a:spcPts val="0"/>
              </a:spcBef>
              <a:spcAft>
                <a:spcPts val="0"/>
              </a:spcAft>
            </a:pPr>
            <a:endParaRPr lang="en-US" sz="1069">
              <a:solidFill>
                <a:prstClr val="white"/>
              </a:solidFill>
            </a:endParaRPr>
          </a:p>
        </p:txBody>
      </p:sp>
      <p:sp>
        <p:nvSpPr>
          <p:cNvPr id="9" name="Espace réservé du contenu 2"/>
          <p:cNvSpPr>
            <a:spLocks noGrp="1"/>
          </p:cNvSpPr>
          <p:nvPr>
            <p:ph idx="10"/>
          </p:nvPr>
        </p:nvSpPr>
        <p:spPr>
          <a:xfrm>
            <a:off x="103726" y="1075467"/>
            <a:ext cx="7394036" cy="3540814"/>
          </a:xfrm>
          <a:prstGeom prst="rect">
            <a:avLst/>
          </a:prstGeom>
        </p:spPr>
        <p:txBody>
          <a:bodyPr/>
          <a:lstStyle>
            <a:lvl1pPr algn="just">
              <a:buClr>
                <a:srgbClr val="002060"/>
              </a:buClr>
              <a:defRPr sz="1576">
                <a:latin typeface="Tw Cen MT" panose="020B0602020104020603" pitchFamily="34" charset="0"/>
              </a:defRPr>
            </a:lvl1pPr>
            <a:lvl2pPr marL="313516" indent="-120584" algn="just">
              <a:buClr>
                <a:srgbClr val="00B1A5"/>
              </a:buClr>
              <a:buFont typeface="Arial" panose="020B0604020202020204" pitchFamily="34" charset="0"/>
              <a:buChar char="•"/>
              <a:defRPr sz="1350">
                <a:latin typeface="Tw Cen MT" panose="020B0602020104020603" pitchFamily="34" charset="0"/>
              </a:defRPr>
            </a:lvl2pPr>
            <a:lvl3pPr algn="just">
              <a:buClr>
                <a:srgbClr val="FF6B00"/>
              </a:buClr>
              <a:defRPr sz="1125">
                <a:latin typeface="Tw Cen MT" panose="020B0602020104020603" pitchFamily="34" charset="0"/>
              </a:defRPr>
            </a:lvl3pPr>
            <a:lvl4pPr algn="just">
              <a:buClr>
                <a:srgbClr val="C2B7AD"/>
              </a:buClr>
              <a:defRPr sz="900">
                <a:latin typeface="Tw Cen MT" panose="020B0602020104020603" pitchFamily="34" charset="0"/>
              </a:defRPr>
            </a:lvl4pPr>
            <a:lvl5pPr algn="just">
              <a:buClr>
                <a:srgbClr val="5C92AB"/>
              </a:buClr>
              <a:defRPr sz="900">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Tree>
    <p:extLst>
      <p:ext uri="{BB962C8B-B14F-4D97-AF65-F5344CB8AC3E}">
        <p14:creationId xmlns:p14="http://schemas.microsoft.com/office/powerpoint/2010/main" val="3424912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819893D-9C4F-4479-9C99-F4F535F4635B}"/>
              </a:ext>
            </a:extLst>
          </p:cNvPr>
          <p:cNvSpPr/>
          <p:nvPr userDrawn="1"/>
        </p:nvSpPr>
        <p:spPr bwMode="gray">
          <a:xfrm>
            <a:off x="-7561" y="4753687"/>
            <a:ext cx="9159122" cy="389813"/>
          </a:xfrm>
          <a:prstGeom prst="rect">
            <a:avLst/>
          </a:prstGeom>
          <a:solidFill>
            <a:srgbClr val="00242E"/>
          </a:solidFill>
          <a:ln w="19050" algn="ctr">
            <a:noFill/>
            <a:round/>
            <a:headEnd/>
            <a:tailEnd/>
          </a:ln>
          <a:effectLst/>
        </p:spPr>
        <p:txBody>
          <a:bodyPr wrap="none" lIns="68891" tIns="34442" rIns="68891" bIns="34442" rtlCol="0" anchor="ctr"/>
          <a:lstStyle/>
          <a:p>
            <a:pPr algn="ctr" defTabSz="692944">
              <a:spcAft>
                <a:spcPct val="50000"/>
              </a:spcAft>
              <a:buClr>
                <a:srgbClr val="0099CC"/>
              </a:buClr>
              <a:buFont typeface="Wingdings" pitchFamily="2" charset="2"/>
              <a:buNone/>
            </a:pPr>
            <a:r>
              <a:rPr lang="fr-FR" sz="800" b="1" i="1" cap="none" baseline="0" dirty="0">
                <a:solidFill>
                  <a:schemeClr val="bg1"/>
                </a:solidFill>
                <a:latin typeface="+mj-lt"/>
                <a:ea typeface="SimSun" pitchFamily="2" charset="-122"/>
                <a:cs typeface="Arial" pitchFamily="34" charset="0"/>
              </a:rPr>
              <a:t>                                                                                                                                                                                                               axe</a:t>
            </a:r>
            <a:r>
              <a:rPr lang="fr-FR" sz="800" b="0" i="1" cap="none" baseline="0" dirty="0">
                <a:solidFill>
                  <a:schemeClr val="bg1"/>
                </a:solidFill>
                <a:latin typeface="+mj-lt"/>
                <a:ea typeface="SimSun" pitchFamily="2" charset="-122"/>
                <a:cs typeface="Arial" pitchFamily="34" charset="0"/>
              </a:rPr>
              <a:t>finance </a:t>
            </a:r>
            <a:r>
              <a:rPr lang="fr-FR" sz="800" b="0" i="1" cap="none" baseline="0" dirty="0" err="1">
                <a:solidFill>
                  <a:schemeClr val="bg1"/>
                </a:solidFill>
                <a:latin typeface="+mj-lt"/>
                <a:ea typeface="SimSun" pitchFamily="2" charset="-122"/>
                <a:cs typeface="Arial" pitchFamily="34" charset="0"/>
              </a:rPr>
              <a:t>corporate</a:t>
            </a:r>
            <a:r>
              <a:rPr lang="fr-FR" sz="800" b="0" i="1" cap="none" baseline="0" dirty="0">
                <a:solidFill>
                  <a:schemeClr val="bg1"/>
                </a:solidFill>
                <a:latin typeface="+mj-lt"/>
                <a:ea typeface="SimSun" pitchFamily="2" charset="-122"/>
                <a:cs typeface="Arial" pitchFamily="34" charset="0"/>
              </a:rPr>
              <a:t> profile © </a:t>
            </a:r>
          </a:p>
        </p:txBody>
      </p:sp>
      <p:sp>
        <p:nvSpPr>
          <p:cNvPr id="7" name="TextBox 6">
            <a:extLst>
              <a:ext uri="{FF2B5EF4-FFF2-40B4-BE49-F238E27FC236}">
                <a16:creationId xmlns:a16="http://schemas.microsoft.com/office/drawing/2014/main" id="{C581958F-BACB-41FA-84A9-422B69453C25}"/>
              </a:ext>
            </a:extLst>
          </p:cNvPr>
          <p:cNvSpPr txBox="1"/>
          <p:nvPr userDrawn="1"/>
        </p:nvSpPr>
        <p:spPr>
          <a:xfrm>
            <a:off x="8616111" y="4860563"/>
            <a:ext cx="733061" cy="183255"/>
          </a:xfrm>
          <a:prstGeom prst="rect">
            <a:avLst/>
          </a:prstGeom>
          <a:noFill/>
        </p:spPr>
        <p:txBody>
          <a:bodyPr wrap="square" rtlCol="0">
            <a:spAutoFit/>
          </a:bodyPr>
          <a:lstStyle/>
          <a:p>
            <a:pPr defTabSz="257243" fontAlgn="auto">
              <a:spcBef>
                <a:spcPts val="0"/>
              </a:spcBef>
              <a:spcAft>
                <a:spcPts val="0"/>
              </a:spcAft>
            </a:pPr>
            <a:fld id="{192EA932-7F39-4551-9A19-06E83D51CC48}" type="slidenum">
              <a:rPr lang="en-US" sz="591" smtClean="0">
                <a:solidFill>
                  <a:schemeClr val="accent4"/>
                </a:solidFill>
                <a:latin typeface="Calibri"/>
              </a:rPr>
              <a:pPr defTabSz="257243" fontAlgn="auto">
                <a:spcBef>
                  <a:spcPts val="0"/>
                </a:spcBef>
                <a:spcAft>
                  <a:spcPts val="0"/>
                </a:spcAft>
              </a:pPr>
              <a:t>‹#›</a:t>
            </a:fld>
            <a:endParaRPr lang="en-US" sz="591" dirty="0">
              <a:solidFill>
                <a:schemeClr val="accent4"/>
              </a:solidFill>
              <a:latin typeface="Calibri"/>
            </a:endParaRPr>
          </a:p>
        </p:txBody>
      </p:sp>
      <p:pic>
        <p:nvPicPr>
          <p:cNvPr id="9" name="Picture 8">
            <a:extLst>
              <a:ext uri="{FF2B5EF4-FFF2-40B4-BE49-F238E27FC236}">
                <a16:creationId xmlns:a16="http://schemas.microsoft.com/office/drawing/2014/main" id="{66A693F6-AF30-4AEB-89EC-186A5B18C8C5}"/>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t="18027" b="18027"/>
          <a:stretch/>
        </p:blipFill>
        <p:spPr>
          <a:xfrm>
            <a:off x="131644" y="4822825"/>
            <a:ext cx="554028" cy="251536"/>
          </a:xfrm>
          <a:prstGeom prst="rect">
            <a:avLst/>
          </a:prstGeom>
        </p:spPr>
      </p:pic>
    </p:spTree>
    <p:extLst>
      <p:ext uri="{BB962C8B-B14F-4D97-AF65-F5344CB8AC3E}">
        <p14:creationId xmlns:p14="http://schemas.microsoft.com/office/powerpoint/2010/main" val="2527957034"/>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910" r:id="rId3"/>
    <p:sldLayoutId id="2147483915" r:id="rId4"/>
    <p:sldLayoutId id="2147483906" r:id="rId5"/>
    <p:sldLayoutId id="2147483905" r:id="rId6"/>
    <p:sldLayoutId id="2147483895" r:id="rId7"/>
    <p:sldLayoutId id="2147483896" r:id="rId8"/>
    <p:sldLayoutId id="2147483897" r:id="rId9"/>
    <p:sldLayoutId id="2147483898" r:id="rId10"/>
    <p:sldLayoutId id="2147483899" r:id="rId11"/>
    <p:sldLayoutId id="2147483900" r:id="rId12"/>
    <p:sldLayoutId id="2147483903" r:id="rId13"/>
    <p:sldLayoutId id="2147483912" r:id="rId14"/>
    <p:sldLayoutId id="2147483913" r:id="rId15"/>
    <p:sldLayoutId id="2147483914" r:id="rId16"/>
  </p:sldLayoutIdLst>
  <p:txStyles>
    <p:titleStyle>
      <a:lvl1pPr algn="ctr" defTabSz="192933" rtl="0" eaLnBrk="1" latinLnBrk="0" hangingPunct="1">
        <a:spcBef>
          <a:spcPct val="0"/>
        </a:spcBef>
        <a:buNone/>
        <a:defRPr sz="1857" kern="1200">
          <a:solidFill>
            <a:schemeClr val="tx1"/>
          </a:solidFill>
          <a:latin typeface="+mj-lt"/>
          <a:ea typeface="+mj-ea"/>
          <a:cs typeface="+mj-cs"/>
        </a:defRPr>
      </a:lvl1pPr>
    </p:titleStyle>
    <p:bodyStyle>
      <a:lvl1pPr marL="144700" indent="-144700" algn="l" defTabSz="192933" rtl="0" eaLnBrk="1" latinLnBrk="0" hangingPunct="1">
        <a:spcBef>
          <a:spcPct val="20000"/>
        </a:spcBef>
        <a:buFont typeface="Arial"/>
        <a:buChar char="•"/>
        <a:defRPr sz="1350" kern="1200">
          <a:solidFill>
            <a:schemeClr val="tx1"/>
          </a:solidFill>
          <a:latin typeface="+mn-lt"/>
          <a:ea typeface="+mn-ea"/>
          <a:cs typeface="+mn-cs"/>
        </a:defRPr>
      </a:lvl1pPr>
      <a:lvl2pPr marL="313516" indent="-120584" algn="l" defTabSz="192933" rtl="0" eaLnBrk="1" latinLnBrk="0" hangingPunct="1">
        <a:spcBef>
          <a:spcPct val="20000"/>
        </a:spcBef>
        <a:buFont typeface="Arial"/>
        <a:buChar char="–"/>
        <a:defRPr sz="1181" kern="1200">
          <a:solidFill>
            <a:schemeClr val="tx1"/>
          </a:solidFill>
          <a:latin typeface="+mn-lt"/>
          <a:ea typeface="+mn-ea"/>
          <a:cs typeface="+mn-cs"/>
        </a:defRPr>
      </a:lvl2pPr>
      <a:lvl3pPr marL="482332" indent="-96467" algn="l" defTabSz="192933" rtl="0" eaLnBrk="1" latinLnBrk="0" hangingPunct="1">
        <a:spcBef>
          <a:spcPct val="20000"/>
        </a:spcBef>
        <a:buFont typeface="Arial"/>
        <a:buChar char="•"/>
        <a:defRPr sz="1013" kern="1200">
          <a:solidFill>
            <a:schemeClr val="tx1"/>
          </a:solidFill>
          <a:latin typeface="+mn-lt"/>
          <a:ea typeface="+mn-ea"/>
          <a:cs typeface="+mn-cs"/>
        </a:defRPr>
      </a:lvl3pPr>
      <a:lvl4pPr marL="675265" indent="-96467" algn="l" defTabSz="192933" rtl="0" eaLnBrk="1" latinLnBrk="0" hangingPunct="1">
        <a:spcBef>
          <a:spcPct val="20000"/>
        </a:spcBef>
        <a:buFont typeface="Arial"/>
        <a:buChar char="–"/>
        <a:defRPr sz="844" kern="1200">
          <a:solidFill>
            <a:schemeClr val="tx1"/>
          </a:solidFill>
          <a:latin typeface="+mn-lt"/>
          <a:ea typeface="+mn-ea"/>
          <a:cs typeface="+mn-cs"/>
        </a:defRPr>
      </a:lvl4pPr>
      <a:lvl5pPr marL="868197" indent="-96467" algn="l" defTabSz="192933" rtl="0" eaLnBrk="1" latinLnBrk="0" hangingPunct="1">
        <a:spcBef>
          <a:spcPct val="20000"/>
        </a:spcBef>
        <a:buFont typeface="Arial"/>
        <a:buChar char="»"/>
        <a:defRPr sz="844" kern="1200">
          <a:solidFill>
            <a:schemeClr val="tx1"/>
          </a:solidFill>
          <a:latin typeface="+mn-lt"/>
          <a:ea typeface="+mn-ea"/>
          <a:cs typeface="+mn-cs"/>
        </a:defRPr>
      </a:lvl5pPr>
      <a:lvl6pPr marL="1061130" indent="-96467" algn="l" defTabSz="192933" rtl="0" eaLnBrk="1" latinLnBrk="0" hangingPunct="1">
        <a:spcBef>
          <a:spcPct val="20000"/>
        </a:spcBef>
        <a:buFont typeface="Arial"/>
        <a:buChar char="•"/>
        <a:defRPr sz="844" kern="1200">
          <a:solidFill>
            <a:schemeClr val="tx1"/>
          </a:solidFill>
          <a:latin typeface="+mn-lt"/>
          <a:ea typeface="+mn-ea"/>
          <a:cs typeface="+mn-cs"/>
        </a:defRPr>
      </a:lvl6pPr>
      <a:lvl7pPr marL="1254062" indent="-96467" algn="l" defTabSz="192933" rtl="0" eaLnBrk="1" latinLnBrk="0" hangingPunct="1">
        <a:spcBef>
          <a:spcPct val="20000"/>
        </a:spcBef>
        <a:buFont typeface="Arial"/>
        <a:buChar char="•"/>
        <a:defRPr sz="844" kern="1200">
          <a:solidFill>
            <a:schemeClr val="tx1"/>
          </a:solidFill>
          <a:latin typeface="+mn-lt"/>
          <a:ea typeface="+mn-ea"/>
          <a:cs typeface="+mn-cs"/>
        </a:defRPr>
      </a:lvl7pPr>
      <a:lvl8pPr marL="1446995" indent="-96467" algn="l" defTabSz="192933" rtl="0" eaLnBrk="1" latinLnBrk="0" hangingPunct="1">
        <a:spcBef>
          <a:spcPct val="20000"/>
        </a:spcBef>
        <a:buFont typeface="Arial"/>
        <a:buChar char="•"/>
        <a:defRPr sz="844" kern="1200">
          <a:solidFill>
            <a:schemeClr val="tx1"/>
          </a:solidFill>
          <a:latin typeface="+mn-lt"/>
          <a:ea typeface="+mn-ea"/>
          <a:cs typeface="+mn-cs"/>
        </a:defRPr>
      </a:lvl8pPr>
      <a:lvl9pPr marL="1639928" indent="-96467" algn="l" defTabSz="192933" rtl="0" eaLnBrk="1" latinLnBrk="0" hangingPunct="1">
        <a:spcBef>
          <a:spcPct val="20000"/>
        </a:spcBef>
        <a:buFont typeface="Arial"/>
        <a:buChar char="•"/>
        <a:defRPr sz="844" kern="1200">
          <a:solidFill>
            <a:schemeClr val="tx1"/>
          </a:solidFill>
          <a:latin typeface="+mn-lt"/>
          <a:ea typeface="+mn-ea"/>
          <a:cs typeface="+mn-cs"/>
        </a:defRPr>
      </a:lvl9pPr>
    </p:bodyStyle>
    <p:otherStyle>
      <a:defPPr>
        <a:defRPr lang="fr-FR"/>
      </a:defPPr>
      <a:lvl1pPr marL="0" algn="l" defTabSz="192933" rtl="0" eaLnBrk="1" latinLnBrk="0" hangingPunct="1">
        <a:defRPr sz="760" kern="1200">
          <a:solidFill>
            <a:schemeClr val="tx1"/>
          </a:solidFill>
          <a:latin typeface="+mn-lt"/>
          <a:ea typeface="+mn-ea"/>
          <a:cs typeface="+mn-cs"/>
        </a:defRPr>
      </a:lvl1pPr>
      <a:lvl2pPr marL="192933" algn="l" defTabSz="192933" rtl="0" eaLnBrk="1" latinLnBrk="0" hangingPunct="1">
        <a:defRPr sz="760" kern="1200">
          <a:solidFill>
            <a:schemeClr val="tx1"/>
          </a:solidFill>
          <a:latin typeface="+mn-lt"/>
          <a:ea typeface="+mn-ea"/>
          <a:cs typeface="+mn-cs"/>
        </a:defRPr>
      </a:lvl2pPr>
      <a:lvl3pPr marL="385865" algn="l" defTabSz="192933" rtl="0" eaLnBrk="1" latinLnBrk="0" hangingPunct="1">
        <a:defRPr sz="760" kern="1200">
          <a:solidFill>
            <a:schemeClr val="tx1"/>
          </a:solidFill>
          <a:latin typeface="+mn-lt"/>
          <a:ea typeface="+mn-ea"/>
          <a:cs typeface="+mn-cs"/>
        </a:defRPr>
      </a:lvl3pPr>
      <a:lvl4pPr marL="578798" algn="l" defTabSz="192933" rtl="0" eaLnBrk="1" latinLnBrk="0" hangingPunct="1">
        <a:defRPr sz="760" kern="1200">
          <a:solidFill>
            <a:schemeClr val="tx1"/>
          </a:solidFill>
          <a:latin typeface="+mn-lt"/>
          <a:ea typeface="+mn-ea"/>
          <a:cs typeface="+mn-cs"/>
        </a:defRPr>
      </a:lvl4pPr>
      <a:lvl5pPr marL="771731" algn="l" defTabSz="192933" rtl="0" eaLnBrk="1" latinLnBrk="0" hangingPunct="1">
        <a:defRPr sz="760" kern="1200">
          <a:solidFill>
            <a:schemeClr val="tx1"/>
          </a:solidFill>
          <a:latin typeface="+mn-lt"/>
          <a:ea typeface="+mn-ea"/>
          <a:cs typeface="+mn-cs"/>
        </a:defRPr>
      </a:lvl5pPr>
      <a:lvl6pPr marL="964664" algn="l" defTabSz="192933" rtl="0" eaLnBrk="1" latinLnBrk="0" hangingPunct="1">
        <a:defRPr sz="760" kern="1200">
          <a:solidFill>
            <a:schemeClr val="tx1"/>
          </a:solidFill>
          <a:latin typeface="+mn-lt"/>
          <a:ea typeface="+mn-ea"/>
          <a:cs typeface="+mn-cs"/>
        </a:defRPr>
      </a:lvl6pPr>
      <a:lvl7pPr marL="1157596" algn="l" defTabSz="192933" rtl="0" eaLnBrk="1" latinLnBrk="0" hangingPunct="1">
        <a:defRPr sz="760" kern="1200">
          <a:solidFill>
            <a:schemeClr val="tx1"/>
          </a:solidFill>
          <a:latin typeface="+mn-lt"/>
          <a:ea typeface="+mn-ea"/>
          <a:cs typeface="+mn-cs"/>
        </a:defRPr>
      </a:lvl7pPr>
      <a:lvl8pPr marL="1350529" algn="l" defTabSz="192933" rtl="0" eaLnBrk="1" latinLnBrk="0" hangingPunct="1">
        <a:defRPr sz="760" kern="1200">
          <a:solidFill>
            <a:schemeClr val="tx1"/>
          </a:solidFill>
          <a:latin typeface="+mn-lt"/>
          <a:ea typeface="+mn-ea"/>
          <a:cs typeface="+mn-cs"/>
        </a:defRPr>
      </a:lvl8pPr>
      <a:lvl9pPr marL="1543462" algn="l" defTabSz="19293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3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microsoft.com/office/2007/relationships/hdphoto" Target="../media/hdphoto2.wdp"/><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mailto:sirine.jelassi@axefinance.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3534" y="2001216"/>
            <a:ext cx="4174957" cy="940642"/>
          </a:xfrm>
          <a:prstGeom prst="rect">
            <a:avLst/>
          </a:prstGeom>
        </p:spPr>
        <p:txBody>
          <a:bodyPr/>
          <a:lstStyle/>
          <a:p>
            <a:pPr defTabSz="692944">
              <a:spcAft>
                <a:spcPct val="50000"/>
              </a:spcAft>
              <a:buClr>
                <a:srgbClr val="0099CC"/>
              </a:buClr>
            </a:pPr>
            <a:r>
              <a:rPr lang="fr-FR" sz="2800" cap="small" dirty="0">
                <a:solidFill>
                  <a:schemeClr val="accent3"/>
                </a:solidFill>
                <a:ea typeface="SimSun" pitchFamily="2" charset="-122"/>
                <a:cs typeface="Arial" pitchFamily="34" charset="0"/>
              </a:rPr>
              <a:t>For an end-to-end </a:t>
            </a:r>
            <a:br>
              <a:rPr lang="fr-FR" sz="2800" cap="small" dirty="0">
                <a:solidFill>
                  <a:schemeClr val="accent3"/>
                </a:solidFill>
                <a:ea typeface="SimSun" pitchFamily="2" charset="-122"/>
                <a:cs typeface="Arial" pitchFamily="34" charset="0"/>
              </a:rPr>
            </a:br>
            <a:r>
              <a:rPr lang="fr-FR" sz="2800" cap="small" dirty="0" err="1">
                <a:solidFill>
                  <a:schemeClr val="accent3"/>
                </a:solidFill>
                <a:ea typeface="SimSun" pitchFamily="2" charset="-122"/>
                <a:cs typeface="Arial" pitchFamily="34" charset="0"/>
              </a:rPr>
              <a:t>Lending</a:t>
            </a:r>
            <a:r>
              <a:rPr lang="fr-FR" sz="2800" cap="small" dirty="0">
                <a:solidFill>
                  <a:schemeClr val="accent3"/>
                </a:solidFill>
                <a:ea typeface="SimSun" pitchFamily="2" charset="-122"/>
                <a:cs typeface="Arial" pitchFamily="34" charset="0"/>
              </a:rPr>
              <a:t> </a:t>
            </a:r>
            <a:r>
              <a:rPr lang="fr-FR" sz="2800" cap="small" dirty="0" err="1">
                <a:solidFill>
                  <a:schemeClr val="accent3"/>
                </a:solidFill>
                <a:ea typeface="SimSun" pitchFamily="2" charset="-122"/>
                <a:cs typeface="Arial" pitchFamily="34" charset="0"/>
              </a:rPr>
              <a:t>digitalization</a:t>
            </a:r>
            <a:r>
              <a:rPr lang="fr-FR" sz="2800" cap="small" dirty="0">
                <a:solidFill>
                  <a:schemeClr val="accent3"/>
                </a:solidFill>
                <a:ea typeface="SimSun" pitchFamily="2" charset="-122"/>
                <a:cs typeface="Arial" pitchFamily="34" charset="0"/>
              </a:rPr>
              <a:t> </a:t>
            </a:r>
            <a:endParaRPr lang="fr-FR" sz="2800" cap="small" dirty="0">
              <a:solidFill>
                <a:schemeClr val="accent3"/>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1B6D67F4-CDE7-4CF1-AF79-0968836311E7}"/>
              </a:ext>
            </a:extLst>
          </p:cNvPr>
          <p:cNvSpPr/>
          <p:nvPr/>
        </p:nvSpPr>
        <p:spPr bwMode="gray">
          <a:xfrm>
            <a:off x="0" y="4719484"/>
            <a:ext cx="9144000" cy="424016"/>
          </a:xfrm>
          <a:prstGeom prst="rect">
            <a:avLst/>
          </a:prstGeom>
          <a:solidFill>
            <a:srgbClr val="00242E"/>
          </a:solidFill>
          <a:ln w="19050" algn="ctr">
            <a:noFill/>
            <a:round/>
            <a:headEnd/>
            <a:tailEnd/>
          </a:ln>
          <a:effectLst>
            <a:outerShdw dist="35921" dir="2700000" algn="ctr" rotWithShape="0">
              <a:srgbClr val="B4B4B4"/>
            </a:outerShdw>
          </a:effectLst>
        </p:spPr>
        <p:txBody>
          <a:bodyPr wrap="none" lIns="91854" tIns="45922" rIns="91854" bIns="45922" rtlCol="0" anchor="ctr"/>
          <a:lstStyle/>
          <a:p>
            <a:pPr defTabSz="923925">
              <a:spcAft>
                <a:spcPct val="50000"/>
              </a:spcAft>
              <a:buClr>
                <a:srgbClr val="0099CC"/>
              </a:buClr>
              <a:buFont typeface="Wingdings" pitchFamily="2" charset="2"/>
              <a:buNone/>
            </a:pPr>
            <a:endParaRPr lang="fr-FR" sz="1200" i="1" dirty="0">
              <a:solidFill>
                <a:schemeClr val="accent3"/>
              </a:solidFill>
              <a:latin typeface="+mj-lt"/>
              <a:ea typeface="SimSun" pitchFamily="2" charset="-122"/>
              <a:cs typeface="Arial" pitchFamily="34" charset="0"/>
            </a:endParaRPr>
          </a:p>
        </p:txBody>
      </p:sp>
    </p:spTree>
    <p:extLst>
      <p:ext uri="{BB962C8B-B14F-4D97-AF65-F5344CB8AC3E}">
        <p14:creationId xmlns:p14="http://schemas.microsoft.com/office/powerpoint/2010/main" val="250915844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5325"/>
            <a:ext cx="2190750" cy="1143000"/>
          </a:xfrm>
          <a:prstGeom prst="rect">
            <a:avLst/>
          </a:prstGeom>
        </p:spPr>
      </p:pic>
      <p:pic>
        <p:nvPicPr>
          <p:cNvPr id="6" name="Picture 5"/>
          <p:cNvPicPr>
            <a:picLocks noChangeAspect="1"/>
          </p:cNvPicPr>
          <p:nvPr/>
        </p:nvPicPr>
        <p:blipFill>
          <a:blip r:embed="rId3"/>
          <a:stretch>
            <a:fillRect/>
          </a:stretch>
        </p:blipFill>
        <p:spPr>
          <a:xfrm>
            <a:off x="2190750" y="695325"/>
            <a:ext cx="6967537" cy="3570489"/>
          </a:xfrm>
          <a:prstGeom prst="rect">
            <a:avLst/>
          </a:prstGeom>
        </p:spPr>
      </p:pic>
      <p:sp>
        <p:nvSpPr>
          <p:cNvPr id="8"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56822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5325"/>
            <a:ext cx="2190750" cy="1143000"/>
          </a:xfrm>
          <a:prstGeom prst="rect">
            <a:avLst/>
          </a:prstGeom>
        </p:spPr>
      </p:pic>
      <p:pic>
        <p:nvPicPr>
          <p:cNvPr id="5" name="Picture 4"/>
          <p:cNvPicPr>
            <a:picLocks noChangeAspect="1"/>
          </p:cNvPicPr>
          <p:nvPr/>
        </p:nvPicPr>
        <p:blipFill>
          <a:blip r:embed="rId3"/>
          <a:stretch>
            <a:fillRect/>
          </a:stretch>
        </p:blipFill>
        <p:spPr>
          <a:xfrm>
            <a:off x="2190750" y="695325"/>
            <a:ext cx="6953250" cy="3719599"/>
          </a:xfrm>
          <a:prstGeom prst="rect">
            <a:avLst/>
          </a:prstGeom>
        </p:spPr>
      </p:pic>
      <p:sp>
        <p:nvSpPr>
          <p:cNvPr id="8"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102944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695325"/>
            <a:ext cx="6953250" cy="3850456"/>
          </a:xfrm>
          <a:prstGeom prst="rect">
            <a:avLst/>
          </a:prstGeom>
        </p:spPr>
      </p:pic>
      <p:pic>
        <p:nvPicPr>
          <p:cNvPr id="6" name="Picture 5"/>
          <p:cNvPicPr>
            <a:picLocks noChangeAspect="1"/>
          </p:cNvPicPr>
          <p:nvPr/>
        </p:nvPicPr>
        <p:blipFill>
          <a:blip r:embed="rId3"/>
          <a:stretch>
            <a:fillRect/>
          </a:stretch>
        </p:blipFill>
        <p:spPr>
          <a:xfrm>
            <a:off x="0" y="695325"/>
            <a:ext cx="2185147" cy="990600"/>
          </a:xfrm>
          <a:prstGeom prst="rect">
            <a:avLst/>
          </a:prstGeom>
        </p:spPr>
      </p:pic>
      <p:sp>
        <p:nvSpPr>
          <p:cNvPr id="8"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91854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95325"/>
            <a:ext cx="2185147" cy="990600"/>
          </a:xfrm>
          <a:prstGeom prst="rect">
            <a:avLst/>
          </a:prstGeom>
        </p:spPr>
      </p:pic>
      <p:pic>
        <p:nvPicPr>
          <p:cNvPr id="2" name="Picture 1"/>
          <p:cNvPicPr>
            <a:picLocks noChangeAspect="1"/>
          </p:cNvPicPr>
          <p:nvPr/>
        </p:nvPicPr>
        <p:blipFill>
          <a:blip r:embed="rId3"/>
          <a:stretch>
            <a:fillRect/>
          </a:stretch>
        </p:blipFill>
        <p:spPr>
          <a:xfrm>
            <a:off x="2185147" y="695325"/>
            <a:ext cx="6965666" cy="4029075"/>
          </a:xfrm>
          <a:prstGeom prst="rect">
            <a:avLst/>
          </a:prstGeom>
        </p:spPr>
      </p:pic>
      <p:sp>
        <p:nvSpPr>
          <p:cNvPr id="7"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38677147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95325"/>
            <a:ext cx="2185988" cy="971550"/>
          </a:xfrm>
          <a:prstGeom prst="rect">
            <a:avLst/>
          </a:prstGeom>
        </p:spPr>
      </p:pic>
      <p:pic>
        <p:nvPicPr>
          <p:cNvPr id="7" name="Picture 6"/>
          <p:cNvPicPr>
            <a:picLocks noChangeAspect="1"/>
          </p:cNvPicPr>
          <p:nvPr/>
        </p:nvPicPr>
        <p:blipFill>
          <a:blip r:embed="rId3"/>
          <a:stretch>
            <a:fillRect/>
          </a:stretch>
        </p:blipFill>
        <p:spPr>
          <a:xfrm>
            <a:off x="2222231" y="2409825"/>
            <a:ext cx="6921770" cy="2333625"/>
          </a:xfrm>
          <a:prstGeom prst="rect">
            <a:avLst/>
          </a:prstGeom>
        </p:spPr>
      </p:pic>
      <p:pic>
        <p:nvPicPr>
          <p:cNvPr id="8" name="Picture 7"/>
          <p:cNvPicPr>
            <a:picLocks noChangeAspect="1"/>
          </p:cNvPicPr>
          <p:nvPr/>
        </p:nvPicPr>
        <p:blipFill>
          <a:blip r:embed="rId4"/>
          <a:stretch>
            <a:fillRect/>
          </a:stretch>
        </p:blipFill>
        <p:spPr>
          <a:xfrm>
            <a:off x="2185987" y="695325"/>
            <a:ext cx="3508131" cy="1714500"/>
          </a:xfrm>
          <a:prstGeom prst="rect">
            <a:avLst/>
          </a:prstGeom>
        </p:spPr>
      </p:pic>
      <p:pic>
        <p:nvPicPr>
          <p:cNvPr id="9" name="Picture 8"/>
          <p:cNvPicPr>
            <a:picLocks noChangeAspect="1"/>
          </p:cNvPicPr>
          <p:nvPr/>
        </p:nvPicPr>
        <p:blipFill>
          <a:blip r:embed="rId5"/>
          <a:stretch>
            <a:fillRect/>
          </a:stretch>
        </p:blipFill>
        <p:spPr>
          <a:xfrm>
            <a:off x="5694118" y="695325"/>
            <a:ext cx="3297481" cy="1714500"/>
          </a:xfrm>
          <a:prstGeom prst="rect">
            <a:avLst/>
          </a:prstGeom>
        </p:spPr>
      </p:pic>
      <p:sp>
        <p:nvSpPr>
          <p:cNvPr id="11"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486008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38187"/>
            <a:ext cx="2095500" cy="657225"/>
          </a:xfrm>
          <a:prstGeom prst="rect">
            <a:avLst/>
          </a:prstGeom>
        </p:spPr>
      </p:pic>
      <p:pic>
        <p:nvPicPr>
          <p:cNvPr id="5" name="Picture 4"/>
          <p:cNvPicPr>
            <a:picLocks noChangeAspect="1"/>
          </p:cNvPicPr>
          <p:nvPr/>
        </p:nvPicPr>
        <p:blipFill>
          <a:blip r:embed="rId3"/>
          <a:stretch>
            <a:fillRect/>
          </a:stretch>
        </p:blipFill>
        <p:spPr>
          <a:xfrm>
            <a:off x="2095500" y="738187"/>
            <a:ext cx="2724150" cy="1393751"/>
          </a:xfrm>
          <a:prstGeom prst="rect">
            <a:avLst/>
          </a:prstGeom>
        </p:spPr>
      </p:pic>
      <p:pic>
        <p:nvPicPr>
          <p:cNvPr id="6" name="Picture 5"/>
          <p:cNvPicPr>
            <a:picLocks noChangeAspect="1"/>
          </p:cNvPicPr>
          <p:nvPr/>
        </p:nvPicPr>
        <p:blipFill>
          <a:blip r:embed="rId4"/>
          <a:stretch>
            <a:fillRect/>
          </a:stretch>
        </p:blipFill>
        <p:spPr>
          <a:xfrm>
            <a:off x="4819650" y="738187"/>
            <a:ext cx="3241716" cy="1393751"/>
          </a:xfrm>
          <a:prstGeom prst="rect">
            <a:avLst/>
          </a:prstGeom>
        </p:spPr>
      </p:pic>
      <p:pic>
        <p:nvPicPr>
          <p:cNvPr id="10" name="Picture 9"/>
          <p:cNvPicPr>
            <a:picLocks noChangeAspect="1"/>
          </p:cNvPicPr>
          <p:nvPr/>
        </p:nvPicPr>
        <p:blipFill>
          <a:blip r:embed="rId5"/>
          <a:stretch>
            <a:fillRect/>
          </a:stretch>
        </p:blipFill>
        <p:spPr>
          <a:xfrm>
            <a:off x="2095500" y="2131938"/>
            <a:ext cx="5965866" cy="2365296"/>
          </a:xfrm>
          <a:prstGeom prst="rect">
            <a:avLst/>
          </a:prstGeom>
        </p:spPr>
      </p:pic>
      <p:sp>
        <p:nvSpPr>
          <p:cNvPr id="12"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679249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38187"/>
            <a:ext cx="2095500" cy="657225"/>
          </a:xfrm>
          <a:prstGeom prst="rect">
            <a:avLst/>
          </a:prstGeom>
        </p:spPr>
      </p:pic>
      <p:pic>
        <p:nvPicPr>
          <p:cNvPr id="5" name="Picture 4"/>
          <p:cNvPicPr>
            <a:picLocks noChangeAspect="1"/>
          </p:cNvPicPr>
          <p:nvPr/>
        </p:nvPicPr>
        <p:blipFill>
          <a:blip r:embed="rId3"/>
          <a:stretch>
            <a:fillRect/>
          </a:stretch>
        </p:blipFill>
        <p:spPr>
          <a:xfrm>
            <a:off x="2095500" y="738187"/>
            <a:ext cx="2724150" cy="1393751"/>
          </a:xfrm>
          <a:prstGeom prst="rect">
            <a:avLst/>
          </a:prstGeom>
        </p:spPr>
      </p:pic>
      <p:pic>
        <p:nvPicPr>
          <p:cNvPr id="6" name="Picture 5"/>
          <p:cNvPicPr>
            <a:picLocks noChangeAspect="1"/>
          </p:cNvPicPr>
          <p:nvPr/>
        </p:nvPicPr>
        <p:blipFill>
          <a:blip r:embed="rId4"/>
          <a:stretch>
            <a:fillRect/>
          </a:stretch>
        </p:blipFill>
        <p:spPr>
          <a:xfrm>
            <a:off x="4819650" y="738187"/>
            <a:ext cx="3241716" cy="1393751"/>
          </a:xfrm>
          <a:prstGeom prst="rect">
            <a:avLst/>
          </a:prstGeom>
        </p:spPr>
      </p:pic>
      <p:pic>
        <p:nvPicPr>
          <p:cNvPr id="4" name="Picture 3"/>
          <p:cNvPicPr>
            <a:picLocks noChangeAspect="1"/>
          </p:cNvPicPr>
          <p:nvPr/>
        </p:nvPicPr>
        <p:blipFill>
          <a:blip r:embed="rId5"/>
          <a:stretch>
            <a:fillRect/>
          </a:stretch>
        </p:blipFill>
        <p:spPr>
          <a:xfrm>
            <a:off x="2123072" y="2131937"/>
            <a:ext cx="5938294" cy="2590949"/>
          </a:xfrm>
          <a:prstGeom prst="rect">
            <a:avLst/>
          </a:prstGeom>
        </p:spPr>
      </p:pic>
      <p:sp>
        <p:nvSpPr>
          <p:cNvPr id="9"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1361608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5143499"/>
          </a:xfrm>
          <a:solidFill>
            <a:schemeClr val="tx2"/>
          </a:solidFill>
        </p:spPr>
        <p:txBody>
          <a:bodyPr lIns="351000" rIns="486000"/>
          <a:lstStyle/>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578798" lvl="5" indent="0" algn="just">
              <a:lnSpc>
                <a:spcPct val="150000"/>
              </a:lnSpc>
              <a:buNone/>
            </a:pPr>
            <a:r>
              <a:rPr lang="en-US" i="1" dirty="0">
                <a:solidFill>
                  <a:schemeClr val="bg1"/>
                </a:solidFill>
              </a:rPr>
              <a:t>	</a:t>
            </a:r>
            <a:r>
              <a:rPr lang="en-US" sz="1400" i="1" dirty="0">
                <a:solidFill>
                  <a:schemeClr val="bg1"/>
                </a:solidFill>
              </a:rPr>
              <a:t>…We were looking for a long-term </a:t>
            </a:r>
            <a:r>
              <a:rPr lang="en-US" sz="1400" i="1" dirty="0">
                <a:solidFill>
                  <a:schemeClr val="accent3"/>
                </a:solidFill>
              </a:rPr>
              <a:t>provider</a:t>
            </a:r>
            <a:r>
              <a:rPr lang="en-US" sz="1400" i="1" dirty="0">
                <a:solidFill>
                  <a:schemeClr val="bg1"/>
                </a:solidFill>
              </a:rPr>
              <a:t> to help us in a restructuring project which aimed to bring consistency to our </a:t>
            </a:r>
            <a:r>
              <a:rPr lang="en-US" sz="1400" i="1" dirty="0">
                <a:solidFill>
                  <a:schemeClr val="accent2"/>
                </a:solidFill>
              </a:rPr>
              <a:t>Credit Policy </a:t>
            </a:r>
            <a:r>
              <a:rPr lang="en-US" sz="1400" i="1" dirty="0">
                <a:solidFill>
                  <a:schemeClr val="bg1"/>
                </a:solidFill>
              </a:rPr>
              <a:t>throughout our international network and to align subsidiaries to the approach used at our model bank. Flexibility was a major determinant, indeed, </a:t>
            </a:r>
            <a:r>
              <a:rPr lang="en-US" sz="1400" b="1" i="1" dirty="0">
                <a:solidFill>
                  <a:schemeClr val="accent3"/>
                </a:solidFill>
              </a:rPr>
              <a:t>axe</a:t>
            </a:r>
            <a:r>
              <a:rPr lang="en-US" sz="1400" i="1" dirty="0">
                <a:solidFill>
                  <a:schemeClr val="accent3"/>
                </a:solidFill>
              </a:rPr>
              <a:t>finance</a:t>
            </a:r>
            <a:r>
              <a:rPr lang="en-US" sz="1400" i="1" dirty="0">
                <a:solidFill>
                  <a:schemeClr val="bg1"/>
                </a:solidFill>
              </a:rPr>
              <a:t> solutions allow us to adjust with any market or regulatory changes we encounter, aligning ACP to our needs at no extra cost and with absolute autonomy. In addition, the implementation strategy proposed by </a:t>
            </a:r>
            <a:r>
              <a:rPr lang="en-US" sz="1400" b="1" i="1" dirty="0">
                <a:solidFill>
                  <a:schemeClr val="bg1"/>
                </a:solidFill>
              </a:rPr>
              <a:t>axe</a:t>
            </a:r>
            <a:r>
              <a:rPr lang="en-US" sz="1400" i="1" dirty="0">
                <a:solidFill>
                  <a:schemeClr val="bg1"/>
                </a:solidFill>
              </a:rPr>
              <a:t>finance was quite persuasive…</a:t>
            </a:r>
          </a:p>
          <a:p>
            <a:pPr marL="0" lvl="2" indent="0" algn="l">
              <a:buNone/>
            </a:pPr>
            <a:endParaRPr lang="fr-FR" sz="2400" dirty="0">
              <a:solidFill>
                <a:schemeClr val="bg1"/>
              </a:solidFill>
            </a:endParaRPr>
          </a:p>
        </p:txBody>
      </p:sp>
      <p:sp>
        <p:nvSpPr>
          <p:cNvPr id="7" name="TextBox 6"/>
          <p:cNvSpPr txBox="1"/>
          <p:nvPr/>
        </p:nvSpPr>
        <p:spPr>
          <a:xfrm>
            <a:off x="242485" y="204466"/>
            <a:ext cx="257112"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
        <p:nvSpPr>
          <p:cNvPr id="26" name="TextBox 25"/>
          <p:cNvSpPr txBox="1"/>
          <p:nvPr/>
        </p:nvSpPr>
        <p:spPr>
          <a:xfrm rot="10800000">
            <a:off x="8823229" y="856997"/>
            <a:ext cx="257112"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grpSp>
        <p:nvGrpSpPr>
          <p:cNvPr id="6" name="Group 5">
            <a:extLst>
              <a:ext uri="{FF2B5EF4-FFF2-40B4-BE49-F238E27FC236}">
                <a16:creationId xmlns:a16="http://schemas.microsoft.com/office/drawing/2014/main" id="{495DE038-8BDD-4F34-BE91-DC16528FD188}"/>
              </a:ext>
            </a:extLst>
          </p:cNvPr>
          <p:cNvGrpSpPr/>
          <p:nvPr/>
        </p:nvGrpSpPr>
        <p:grpSpPr>
          <a:xfrm>
            <a:off x="4203682" y="3798322"/>
            <a:ext cx="4802195" cy="1216712"/>
            <a:chOff x="-126397" y="3508459"/>
            <a:chExt cx="6402927" cy="1622283"/>
          </a:xfrm>
        </p:grpSpPr>
        <p:sp>
          <p:nvSpPr>
            <p:cNvPr id="4" name="Rectangle 3"/>
            <p:cNvSpPr/>
            <p:nvPr/>
          </p:nvSpPr>
          <p:spPr>
            <a:xfrm>
              <a:off x="-126397" y="4084918"/>
              <a:ext cx="5098739" cy="697627"/>
            </a:xfrm>
            <a:prstGeom prst="rect">
              <a:avLst/>
            </a:prstGeom>
          </p:spPr>
          <p:txBody>
            <a:bodyPr wrap="square">
              <a:spAutoFit/>
            </a:bodyPr>
            <a:lstStyle/>
            <a:p>
              <a:pPr algn="r"/>
              <a:r>
                <a:rPr lang="en-US" sz="1400" dirty="0">
                  <a:solidFill>
                    <a:schemeClr val="accent3"/>
                  </a:solidFill>
                </a:rPr>
                <a:t>GHISALBERTI Claude </a:t>
              </a:r>
              <a:endParaRPr lang="fr-FR" sz="1400" dirty="0">
                <a:solidFill>
                  <a:schemeClr val="accent3"/>
                </a:solidFill>
              </a:endParaRPr>
            </a:p>
            <a:p>
              <a:pPr algn="r"/>
              <a:r>
                <a:rPr lang="en-US" sz="1400" dirty="0">
                  <a:solidFill>
                    <a:schemeClr val="bg1"/>
                  </a:solidFill>
                </a:rPr>
                <a:t>Head of Credit Acceptance Solutions</a:t>
              </a:r>
              <a:endParaRPr lang="fr-FR" sz="1400" b="1" dirty="0">
                <a:solidFill>
                  <a:schemeClr val="bg1"/>
                </a:solidFill>
              </a:endParaRPr>
            </a:p>
          </p:txBody>
        </p:sp>
        <p:pic>
          <p:nvPicPr>
            <p:cNvPr id="5" name="Image 1" descr="image023">
              <a:extLst>
                <a:ext uri="{FF2B5EF4-FFF2-40B4-BE49-F238E27FC236}">
                  <a16:creationId xmlns:a16="http://schemas.microsoft.com/office/drawing/2014/main" id="{BDF7F03A-A4EF-4E3C-9491-057615C75609}"/>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4972342" y="3508459"/>
              <a:ext cx="1304188" cy="162228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2" name="Right Triangle 1">
            <a:extLst>
              <a:ext uri="{FF2B5EF4-FFF2-40B4-BE49-F238E27FC236}">
                <a16:creationId xmlns:a16="http://schemas.microsoft.com/office/drawing/2014/main" id="{77BDC4F9-CEB5-4CEB-A9E4-BA6251C21778}"/>
              </a:ext>
            </a:extLst>
          </p:cNvPr>
          <p:cNvSpPr/>
          <p:nvPr/>
        </p:nvSpPr>
        <p:spPr>
          <a:xfrm>
            <a:off x="-9525" y="3869992"/>
            <a:ext cx="6706561" cy="1272584"/>
          </a:xfrm>
          <a:prstGeom prst="r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25" dirty="0"/>
          </a:p>
        </p:txBody>
      </p:sp>
      <p:sp>
        <p:nvSpPr>
          <p:cNvPr id="11" name="Flowchart: Manual Input 10">
            <a:extLst>
              <a:ext uri="{FF2B5EF4-FFF2-40B4-BE49-F238E27FC236}">
                <a16:creationId xmlns:a16="http://schemas.microsoft.com/office/drawing/2014/main" id="{80058D10-7F66-4EB4-B6C3-6D30F9EFD304}"/>
              </a:ext>
            </a:extLst>
          </p:cNvPr>
          <p:cNvSpPr/>
          <p:nvPr/>
        </p:nvSpPr>
        <p:spPr>
          <a:xfrm>
            <a:off x="0" y="1"/>
            <a:ext cx="9144000" cy="408930"/>
          </a:xfrm>
          <a:prstGeom prst="flowChartManualInpu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Ins="405000" rtlCol="0" anchor="ctr"/>
          <a:lstStyle/>
          <a:p>
            <a:pPr algn="r"/>
            <a:r>
              <a:rPr lang="fr-FR" sz="2100" cap="small" dirty="0" err="1"/>
              <a:t>They</a:t>
            </a:r>
            <a:r>
              <a:rPr lang="fr-FR" sz="2100" cap="small" dirty="0"/>
              <a:t> Trust </a:t>
            </a:r>
            <a:r>
              <a:rPr lang="fr-FR" sz="2100" b="1" dirty="0"/>
              <a:t>axe</a:t>
            </a:r>
            <a:r>
              <a:rPr lang="fr-FR" sz="2100" dirty="0"/>
              <a:t>finance</a:t>
            </a:r>
            <a:r>
              <a:rPr lang="fr-FR" sz="2100" cap="small" dirty="0"/>
              <a:t> and </a:t>
            </a:r>
            <a:r>
              <a:rPr lang="fr-FR" sz="2100" cap="small" dirty="0" err="1"/>
              <a:t>say</a:t>
            </a:r>
            <a:r>
              <a:rPr lang="fr-FR" sz="2100" cap="small" dirty="0"/>
              <a:t> </a:t>
            </a:r>
            <a:r>
              <a:rPr lang="fr-FR" sz="2100" cap="small" dirty="0" err="1"/>
              <a:t>it</a:t>
            </a:r>
            <a:r>
              <a:rPr lang="fr-FR" sz="2100" cap="small" dirty="0"/>
              <a:t> best</a:t>
            </a:r>
          </a:p>
        </p:txBody>
      </p:sp>
      <p:pic>
        <p:nvPicPr>
          <p:cNvPr id="4100" name="Picture 4">
            <a:extLst>
              <a:ext uri="{FF2B5EF4-FFF2-40B4-BE49-F238E27FC236}">
                <a16:creationId xmlns:a16="http://schemas.microsoft.com/office/drawing/2014/main" id="{04CE5483-198D-4C51-B82D-3F79F6B9002C}"/>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377" y="4506284"/>
            <a:ext cx="1577359" cy="32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37787"/>
      </p:ext>
    </p:extLst>
  </p:cSld>
  <p:clrMapOvr>
    <a:masterClrMapping/>
  </p:clrMapOvr>
  <mc:AlternateContent xmlns:mc="http://schemas.openxmlformats.org/markup-compatibility/2006" xmlns:p14="http://schemas.microsoft.com/office/powerpoint/2010/main">
    <mc:Choice Requires="p14">
      <p:transition spd="slow" p14:dur="3500" advClick="0" advTm="25000">
        <p14:reveal/>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20000"/>
                                  </p:iterate>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1369"/>
            <a:ext cx="9144000" cy="5143499"/>
          </a:xfrm>
          <a:solidFill>
            <a:schemeClr val="tx2"/>
          </a:solidFill>
        </p:spPr>
        <p:txBody>
          <a:bodyPr lIns="351000" rIns="486000"/>
          <a:lstStyle/>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192933" lvl="3" indent="0">
              <a:lnSpc>
                <a:spcPct val="150000"/>
              </a:lnSpc>
              <a:buNone/>
            </a:pPr>
            <a:r>
              <a:rPr lang="en-US" i="1" dirty="0">
                <a:solidFill>
                  <a:schemeClr val="bg1"/>
                </a:solidFill>
              </a:rPr>
              <a:t>	</a:t>
            </a:r>
            <a:r>
              <a:rPr lang="en-US" sz="1050" i="1" dirty="0">
                <a:solidFill>
                  <a:schemeClr val="bg1"/>
                </a:solidFill>
              </a:rPr>
              <a:t>…</a:t>
            </a:r>
            <a:r>
              <a:rPr lang="en-US" sz="1400" i="1" dirty="0">
                <a:solidFill>
                  <a:schemeClr val="bg1"/>
                </a:solidFill>
              </a:rPr>
              <a:t>Since our first meeting, axefinance has been a </a:t>
            </a:r>
            <a:r>
              <a:rPr lang="en-US" sz="1400" i="1" dirty="0">
                <a:solidFill>
                  <a:schemeClr val="accent3"/>
                </a:solidFill>
              </a:rPr>
              <a:t>solution-oriented</a:t>
            </a:r>
            <a:r>
              <a:rPr lang="en-US" sz="1400" i="1" dirty="0">
                <a:solidFill>
                  <a:schemeClr val="bg1"/>
                </a:solidFill>
              </a:rPr>
              <a:t> provider capable of meeting DID's specific needs. </a:t>
            </a:r>
          </a:p>
          <a:p>
            <a:pPr marL="192933" lvl="3" indent="0">
              <a:lnSpc>
                <a:spcPct val="150000"/>
              </a:lnSpc>
              <a:buNone/>
            </a:pPr>
            <a:r>
              <a:rPr lang="en-US" sz="1400" i="1" dirty="0">
                <a:solidFill>
                  <a:schemeClr val="bg1"/>
                </a:solidFill>
              </a:rPr>
              <a:t>We have had excellent collaboration throughout and </a:t>
            </a:r>
            <a:r>
              <a:rPr lang="en-US" sz="1400" b="1" i="1" dirty="0" err="1">
                <a:solidFill>
                  <a:schemeClr val="bg1"/>
                </a:solidFill>
              </a:rPr>
              <a:t>axe</a:t>
            </a:r>
            <a:r>
              <a:rPr lang="en-US" sz="1400" i="1" dirty="0" err="1">
                <a:solidFill>
                  <a:schemeClr val="bg1"/>
                </a:solidFill>
              </a:rPr>
              <a:t>finance's</a:t>
            </a:r>
            <a:r>
              <a:rPr lang="en-US" sz="1400" i="1" dirty="0">
                <a:solidFill>
                  <a:schemeClr val="bg1"/>
                </a:solidFill>
              </a:rPr>
              <a:t> teams have shown the innovation and openness needed to satisfy DID's high expectations. </a:t>
            </a:r>
          </a:p>
          <a:p>
            <a:pPr marL="192933" lvl="3" indent="0">
              <a:lnSpc>
                <a:spcPct val="150000"/>
              </a:lnSpc>
              <a:buNone/>
            </a:pPr>
            <a:r>
              <a:rPr lang="en-US" sz="1400" i="1" dirty="0">
                <a:solidFill>
                  <a:schemeClr val="bg1"/>
                </a:solidFill>
              </a:rPr>
              <a:t>The Client Evolution &amp; Services team of </a:t>
            </a:r>
            <a:r>
              <a:rPr lang="en-US" sz="1400" b="1" i="1" dirty="0">
                <a:solidFill>
                  <a:schemeClr val="bg1"/>
                </a:solidFill>
              </a:rPr>
              <a:t>axe</a:t>
            </a:r>
            <a:r>
              <a:rPr lang="en-US" sz="1400" i="1" dirty="0">
                <a:solidFill>
                  <a:schemeClr val="bg1"/>
                </a:solidFill>
              </a:rPr>
              <a:t>finance is clearly a big asset given the </a:t>
            </a:r>
            <a:r>
              <a:rPr lang="en-US" sz="1400" i="1" dirty="0">
                <a:solidFill>
                  <a:schemeClr val="accent3"/>
                </a:solidFill>
              </a:rPr>
              <a:t>quality support </a:t>
            </a:r>
            <a:r>
              <a:rPr lang="en-US" sz="1400" i="1" dirty="0">
                <a:solidFill>
                  <a:schemeClr val="bg1"/>
                </a:solidFill>
              </a:rPr>
              <a:t>they offer…</a:t>
            </a:r>
          </a:p>
          <a:p>
            <a:pPr marL="0" lvl="2" indent="0">
              <a:buNone/>
            </a:pPr>
            <a:endParaRPr lang="fr-FR" sz="2400" dirty="0">
              <a:solidFill>
                <a:schemeClr val="bg1"/>
              </a:solidFill>
            </a:endParaRPr>
          </a:p>
        </p:txBody>
      </p:sp>
      <p:sp>
        <p:nvSpPr>
          <p:cNvPr id="7" name="TextBox 6"/>
          <p:cNvSpPr txBox="1"/>
          <p:nvPr/>
        </p:nvSpPr>
        <p:spPr>
          <a:xfrm>
            <a:off x="0" y="215244"/>
            <a:ext cx="342816"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
        <p:nvSpPr>
          <p:cNvPr id="26" name="TextBox 25"/>
          <p:cNvSpPr txBox="1"/>
          <p:nvPr/>
        </p:nvSpPr>
        <p:spPr>
          <a:xfrm rot="10800000">
            <a:off x="8543275" y="508034"/>
            <a:ext cx="257112"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
        <p:nvSpPr>
          <p:cNvPr id="4" name="Rectangle 3"/>
          <p:cNvSpPr/>
          <p:nvPr/>
        </p:nvSpPr>
        <p:spPr>
          <a:xfrm>
            <a:off x="3899920" y="4018236"/>
            <a:ext cx="3876467" cy="523220"/>
          </a:xfrm>
          <a:prstGeom prst="rect">
            <a:avLst/>
          </a:prstGeom>
        </p:spPr>
        <p:txBody>
          <a:bodyPr wrap="square">
            <a:spAutoFit/>
          </a:bodyPr>
          <a:lstStyle/>
          <a:p>
            <a:pPr algn="r"/>
            <a:r>
              <a:rPr lang="fr-FR" sz="1400" dirty="0">
                <a:solidFill>
                  <a:schemeClr val="accent3"/>
                </a:solidFill>
              </a:rPr>
              <a:t>Martin Villemure</a:t>
            </a:r>
          </a:p>
          <a:p>
            <a:pPr algn="r"/>
            <a:r>
              <a:rPr lang="en-US" sz="1400" dirty="0">
                <a:solidFill>
                  <a:schemeClr val="bg1"/>
                </a:solidFill>
              </a:rPr>
              <a:t>Director EFC Network Development &amp; Deployment</a:t>
            </a:r>
          </a:p>
        </p:txBody>
      </p:sp>
      <p:pic>
        <p:nvPicPr>
          <p:cNvPr id="10" name="Picture 2" descr="https://i.ytimg.com/vi/k4QIWa_97Ww/maxresdefault.jpg">
            <a:extLst>
              <a:ext uri="{FF2B5EF4-FFF2-40B4-BE49-F238E27FC236}">
                <a16:creationId xmlns:a16="http://schemas.microsoft.com/office/drawing/2014/main" id="{7E9E2BD4-E484-4D7F-A6C9-D98D8D0BC58D}"/>
              </a:ext>
            </a:extLst>
          </p:cNvPr>
          <p:cNvPicPr>
            <a:picLocks noChangeAspect="1" noChangeArrowheads="1"/>
          </p:cNvPicPr>
          <p:nvPr/>
        </p:nvPicPr>
        <p:blipFill rotWithShape="1">
          <a:blip r:embed="rId3" cstate="screen">
            <a:grayscl/>
            <a:extLst>
              <a:ext uri="{28A0092B-C50C-407E-A947-70E740481C1C}">
                <a14:useLocalDpi xmlns:a14="http://schemas.microsoft.com/office/drawing/2010/main"/>
              </a:ext>
            </a:extLst>
          </a:blip>
          <a:srcRect/>
          <a:stretch/>
        </p:blipFill>
        <p:spPr bwMode="auto">
          <a:xfrm>
            <a:off x="7781150" y="3586060"/>
            <a:ext cx="1168247" cy="1362210"/>
          </a:xfrm>
          <a:prstGeom prst="rect">
            <a:avLst/>
          </a:prstGeom>
          <a:extLst>
            <a:ext uri="{909E8E84-426E-40DD-AFC4-6F175D3DCCD1}">
              <a14:hiddenFill xmlns:a14="http://schemas.microsoft.com/office/drawing/2010/main">
                <a:solidFill>
                  <a:srgbClr val="FFFFFF"/>
                </a:solidFill>
              </a14:hiddenFill>
            </a:ext>
          </a:extLst>
        </p:spPr>
      </p:pic>
      <p:sp>
        <p:nvSpPr>
          <p:cNvPr id="11" name="Right Triangle 10">
            <a:extLst>
              <a:ext uri="{FF2B5EF4-FFF2-40B4-BE49-F238E27FC236}">
                <a16:creationId xmlns:a16="http://schemas.microsoft.com/office/drawing/2014/main" id="{A6A96C66-E538-47CA-B977-70E637B093EC}"/>
              </a:ext>
            </a:extLst>
          </p:cNvPr>
          <p:cNvSpPr/>
          <p:nvPr/>
        </p:nvSpPr>
        <p:spPr>
          <a:xfrm>
            <a:off x="-9525" y="3870916"/>
            <a:ext cx="4772025" cy="1272584"/>
          </a:xfrm>
          <a:prstGeom prst="rtTriangle">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25" dirty="0"/>
          </a:p>
        </p:txBody>
      </p:sp>
      <p:pic>
        <p:nvPicPr>
          <p:cNvPr id="6" name="Picture 5">
            <a:extLst>
              <a:ext uri="{FF2B5EF4-FFF2-40B4-BE49-F238E27FC236}">
                <a16:creationId xmlns:a16="http://schemas.microsoft.com/office/drawing/2014/main" id="{62FC0D42-7C51-40FE-B6FF-D00BEEBE14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816" y="4613459"/>
            <a:ext cx="2414438" cy="394194"/>
          </a:xfrm>
          <a:prstGeom prst="rect">
            <a:avLst/>
          </a:prstGeom>
        </p:spPr>
      </p:pic>
      <p:sp>
        <p:nvSpPr>
          <p:cNvPr id="13" name="Flowchart: Manual Input 12">
            <a:extLst>
              <a:ext uri="{FF2B5EF4-FFF2-40B4-BE49-F238E27FC236}">
                <a16:creationId xmlns:a16="http://schemas.microsoft.com/office/drawing/2014/main" id="{982E525B-390F-4371-A115-FB8571B4A24E}"/>
              </a:ext>
            </a:extLst>
          </p:cNvPr>
          <p:cNvSpPr/>
          <p:nvPr/>
        </p:nvSpPr>
        <p:spPr>
          <a:xfrm>
            <a:off x="0" y="-71369"/>
            <a:ext cx="9144000" cy="408930"/>
          </a:xfrm>
          <a:prstGeom prst="flowChartManualInpu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Ins="378000" rtlCol="0" anchor="ctr"/>
          <a:lstStyle/>
          <a:p>
            <a:pPr algn="r"/>
            <a:r>
              <a:rPr lang="fr-FR" sz="2100" cap="small" dirty="0" err="1"/>
              <a:t>They</a:t>
            </a:r>
            <a:r>
              <a:rPr lang="fr-FR" sz="2100" cap="small" dirty="0"/>
              <a:t> Trust </a:t>
            </a:r>
            <a:r>
              <a:rPr lang="fr-FR" sz="2100" b="1" dirty="0"/>
              <a:t>axe</a:t>
            </a:r>
            <a:r>
              <a:rPr lang="fr-FR" sz="2100" dirty="0"/>
              <a:t>finance</a:t>
            </a:r>
            <a:r>
              <a:rPr lang="fr-FR" sz="2100" cap="small" dirty="0"/>
              <a:t> and </a:t>
            </a:r>
            <a:r>
              <a:rPr lang="fr-FR" sz="2100" cap="small" dirty="0" err="1"/>
              <a:t>say</a:t>
            </a:r>
            <a:r>
              <a:rPr lang="fr-FR" sz="2100" cap="small" dirty="0"/>
              <a:t> </a:t>
            </a:r>
            <a:r>
              <a:rPr lang="fr-FR" sz="2100" cap="small" dirty="0" err="1"/>
              <a:t>it</a:t>
            </a:r>
            <a:r>
              <a:rPr lang="fr-FR" sz="2100" cap="small" dirty="0"/>
              <a:t> best</a:t>
            </a:r>
          </a:p>
        </p:txBody>
      </p:sp>
    </p:spTree>
    <p:extLst>
      <p:ext uri="{BB962C8B-B14F-4D97-AF65-F5344CB8AC3E}">
        <p14:creationId xmlns:p14="http://schemas.microsoft.com/office/powerpoint/2010/main" val="3496908555"/>
      </p:ext>
    </p:extLst>
  </p:cSld>
  <p:clrMapOvr>
    <a:masterClrMapping/>
  </p:clrMapOvr>
  <mc:AlternateContent xmlns:mc="http://schemas.openxmlformats.org/markup-compatibility/2006" xmlns:p14="http://schemas.microsoft.com/office/powerpoint/2010/main">
    <mc:Choice Requires="p14">
      <p:transition spd="slow" p14:dur="3500" advTm="20000">
        <p14:reveal/>
      </p:transition>
    </mc:Choice>
    <mc:Fallback xmlns="">
      <p:transition spd="slow"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type="wd">
                                    <p:tmPct val="20000"/>
                                  </p:iterate>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iterate type="wd">
                                    <p:tmPct val="20000"/>
                                  </p:iterate>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iterate type="wd">
                                    <p:tmPct val="20000"/>
                                  </p:iterate>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5143499"/>
          </a:xfrm>
          <a:solidFill>
            <a:schemeClr val="tx2"/>
          </a:solidFill>
        </p:spPr>
        <p:txBody>
          <a:bodyPr lIns="351000" rIns="486000"/>
          <a:lstStyle/>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0" lvl="2" indent="0" algn="l">
              <a:buNone/>
            </a:pPr>
            <a:endParaRPr lang="fr-FR" sz="2400" dirty="0">
              <a:solidFill>
                <a:schemeClr val="bg1"/>
              </a:solidFill>
            </a:endParaRPr>
          </a:p>
        </p:txBody>
      </p:sp>
      <p:sp>
        <p:nvSpPr>
          <p:cNvPr id="2" name="Right Triangle 1">
            <a:extLst>
              <a:ext uri="{FF2B5EF4-FFF2-40B4-BE49-F238E27FC236}">
                <a16:creationId xmlns:a16="http://schemas.microsoft.com/office/drawing/2014/main" id="{77BDC4F9-CEB5-4CEB-A9E4-BA6251C21778}"/>
              </a:ext>
            </a:extLst>
          </p:cNvPr>
          <p:cNvSpPr/>
          <p:nvPr/>
        </p:nvSpPr>
        <p:spPr>
          <a:xfrm>
            <a:off x="-9526" y="3870915"/>
            <a:ext cx="4772025" cy="1272584"/>
          </a:xfrm>
          <a:prstGeom prst="rtTriangle">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1425" dirty="0"/>
          </a:p>
        </p:txBody>
      </p:sp>
      <p:sp>
        <p:nvSpPr>
          <p:cNvPr id="11" name="Flowchart: Manual Input 10">
            <a:extLst>
              <a:ext uri="{FF2B5EF4-FFF2-40B4-BE49-F238E27FC236}">
                <a16:creationId xmlns:a16="http://schemas.microsoft.com/office/drawing/2014/main" id="{80058D10-7F66-4EB4-B6C3-6D30F9EFD304}"/>
              </a:ext>
            </a:extLst>
          </p:cNvPr>
          <p:cNvSpPr/>
          <p:nvPr/>
        </p:nvSpPr>
        <p:spPr>
          <a:xfrm>
            <a:off x="0" y="1"/>
            <a:ext cx="9144000" cy="408930"/>
          </a:xfrm>
          <a:prstGeom prst="flowChartManualInpu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Ins="405000" rtlCol="0" anchor="ctr"/>
          <a:lstStyle/>
          <a:p>
            <a:pPr algn="r"/>
            <a:r>
              <a:rPr lang="fr-FR" sz="2100" cap="small" dirty="0" err="1"/>
              <a:t>They</a:t>
            </a:r>
            <a:r>
              <a:rPr lang="fr-FR" sz="2100" cap="small" dirty="0"/>
              <a:t> Trust </a:t>
            </a:r>
            <a:r>
              <a:rPr lang="fr-FR" sz="2100" b="1" dirty="0"/>
              <a:t>axe</a:t>
            </a:r>
            <a:r>
              <a:rPr lang="fr-FR" sz="2100" dirty="0"/>
              <a:t>finance</a:t>
            </a:r>
            <a:r>
              <a:rPr lang="fr-FR" sz="2100" cap="small" dirty="0"/>
              <a:t> and </a:t>
            </a:r>
            <a:r>
              <a:rPr lang="fr-FR" sz="2100" cap="small" dirty="0" err="1"/>
              <a:t>say</a:t>
            </a:r>
            <a:r>
              <a:rPr lang="fr-FR" sz="2100" cap="small" dirty="0"/>
              <a:t> </a:t>
            </a:r>
            <a:r>
              <a:rPr lang="fr-FR" sz="2100" cap="small" dirty="0" err="1"/>
              <a:t>it</a:t>
            </a:r>
            <a:r>
              <a:rPr lang="fr-FR" sz="2100" cap="small" dirty="0"/>
              <a:t> best</a:t>
            </a:r>
          </a:p>
        </p:txBody>
      </p:sp>
      <p:grpSp>
        <p:nvGrpSpPr>
          <p:cNvPr id="13" name="Group 12">
            <a:extLst>
              <a:ext uri="{FF2B5EF4-FFF2-40B4-BE49-F238E27FC236}">
                <a16:creationId xmlns:a16="http://schemas.microsoft.com/office/drawing/2014/main" id="{D79A303A-5C27-4F27-A191-46F3EFAF885C}"/>
              </a:ext>
            </a:extLst>
          </p:cNvPr>
          <p:cNvGrpSpPr/>
          <p:nvPr/>
        </p:nvGrpSpPr>
        <p:grpSpPr>
          <a:xfrm>
            <a:off x="593868" y="809032"/>
            <a:ext cx="7956263" cy="3834545"/>
            <a:chOff x="1436708" y="3662667"/>
            <a:chExt cx="7066767" cy="4589653"/>
          </a:xfrm>
        </p:grpSpPr>
        <p:sp>
          <p:nvSpPr>
            <p:cNvPr id="16" name="Rectangle 15">
              <a:extLst>
                <a:ext uri="{FF2B5EF4-FFF2-40B4-BE49-F238E27FC236}">
                  <a16:creationId xmlns:a16="http://schemas.microsoft.com/office/drawing/2014/main" id="{BDEA0932-382C-4396-A38C-64629D2E49FC}"/>
                </a:ext>
              </a:extLst>
            </p:cNvPr>
            <p:cNvSpPr/>
            <p:nvPr/>
          </p:nvSpPr>
          <p:spPr>
            <a:xfrm>
              <a:off x="3020032" y="7512360"/>
              <a:ext cx="4784522" cy="739960"/>
            </a:xfrm>
            <a:prstGeom prst="rect">
              <a:avLst/>
            </a:prstGeom>
            <a:noFill/>
          </p:spPr>
          <p:txBody>
            <a:bodyPr wrap="square" lIns="135000" tIns="135000" rIns="135000" bIns="81000">
              <a:spAutoFit/>
            </a:bodyPr>
            <a:lstStyle/>
            <a:p>
              <a:pPr algn="r"/>
              <a:r>
                <a:rPr lang="en-US" sz="1400" dirty="0">
                  <a:solidFill>
                    <a:schemeClr val="accent3"/>
                  </a:solidFill>
                </a:rPr>
                <a:t>Olawoyin Babajide Alabi</a:t>
              </a:r>
              <a:r>
                <a:rPr lang="en-US" sz="1400" dirty="0">
                  <a:solidFill>
                    <a:schemeClr val="bg1"/>
                  </a:solidFill>
                </a:rPr>
                <a:t> </a:t>
              </a:r>
            </a:p>
            <a:p>
              <a:pPr algn="r"/>
              <a:r>
                <a:rPr lang="en-US" sz="1200" dirty="0">
                  <a:solidFill>
                    <a:schemeClr val="bg1"/>
                  </a:solidFill>
                </a:rPr>
                <a:t>Acting Deputy Chief Credit Officer /  ACP implementation Team Lead</a:t>
              </a:r>
            </a:p>
          </p:txBody>
        </p:sp>
        <p:sp>
          <p:nvSpPr>
            <p:cNvPr id="17" name="Speech Bubble: Rectangle 16">
              <a:extLst>
                <a:ext uri="{FF2B5EF4-FFF2-40B4-BE49-F238E27FC236}">
                  <a16:creationId xmlns:a16="http://schemas.microsoft.com/office/drawing/2014/main" id="{634B1C64-96D1-486F-B0FE-2E87DF2E76D7}"/>
                </a:ext>
              </a:extLst>
            </p:cNvPr>
            <p:cNvSpPr/>
            <p:nvPr/>
          </p:nvSpPr>
          <p:spPr>
            <a:xfrm>
              <a:off x="1436708" y="3662667"/>
              <a:ext cx="7066767" cy="2765794"/>
            </a:xfrm>
            <a:prstGeom prst="wedgeRectCallout">
              <a:avLst>
                <a:gd name="adj1" fmla="val 43491"/>
                <a:gd name="adj2" fmla="val 79675"/>
              </a:avLst>
            </a:prstGeom>
            <a:noFill/>
            <a:ln>
              <a:noFill/>
            </a:ln>
          </p:spPr>
          <p:style>
            <a:lnRef idx="1">
              <a:schemeClr val="accent1"/>
            </a:lnRef>
            <a:fillRef idx="3">
              <a:schemeClr val="accent1"/>
            </a:fillRef>
            <a:effectRef idx="2">
              <a:schemeClr val="accent1"/>
            </a:effectRef>
            <a:fontRef idx="minor">
              <a:schemeClr val="lt1"/>
            </a:fontRef>
          </p:style>
          <p:txBody>
            <a:bodyPr lIns="135000" tIns="162000" rIns="135000" bIns="81000" rtlCol="0" anchor="ctr"/>
            <a:lstStyle/>
            <a:p>
              <a:pPr algn="just">
                <a:lnSpc>
                  <a:spcPct val="150000"/>
                </a:lnSpc>
              </a:pPr>
              <a:endParaRPr lang="fr-FR" sz="1425" dirty="0"/>
            </a:p>
            <a:p>
              <a:pPr algn="just">
                <a:lnSpc>
                  <a:spcPct val="150000"/>
                </a:lnSpc>
              </a:pPr>
              <a:r>
                <a:rPr lang="en-US" sz="1425" i="1" dirty="0"/>
                <a:t> Polaris Bank (ex Skye Bank plc.) prides itself on being one of the pioneers in Nigeria and the region in the adoption of innovative financial technologies that will benefit both our team and our customers. It was crystal clear for us that axefinance is a technically sound partner offering a powerful credit automation solution fitting our needs of performance optimization, credit risk mitigation and gain of efficiency. Indeed, the project was completed on time and on budget. </a:t>
              </a:r>
              <a:endParaRPr lang="fr-FR" sz="1425" dirty="0"/>
            </a:p>
          </p:txBody>
        </p:sp>
      </p:grpSp>
      <p:sp>
        <p:nvSpPr>
          <p:cNvPr id="12" name="TextBox 11">
            <a:extLst>
              <a:ext uri="{FF2B5EF4-FFF2-40B4-BE49-F238E27FC236}">
                <a16:creationId xmlns:a16="http://schemas.microsoft.com/office/drawing/2014/main" id="{224926A7-E9A4-4FFD-8D36-3B25A66D7F4F}"/>
              </a:ext>
            </a:extLst>
          </p:cNvPr>
          <p:cNvSpPr txBox="1"/>
          <p:nvPr/>
        </p:nvSpPr>
        <p:spPr>
          <a:xfrm rot="10800000">
            <a:off x="4314887" y="935774"/>
            <a:ext cx="257112"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
        <p:nvSpPr>
          <p:cNvPr id="18" name="TextBox 17">
            <a:extLst>
              <a:ext uri="{FF2B5EF4-FFF2-40B4-BE49-F238E27FC236}">
                <a16:creationId xmlns:a16="http://schemas.microsoft.com/office/drawing/2014/main" id="{53C325B8-7646-4D72-8520-FD605D9F80CF}"/>
              </a:ext>
            </a:extLst>
          </p:cNvPr>
          <p:cNvSpPr txBox="1"/>
          <p:nvPr/>
        </p:nvSpPr>
        <p:spPr>
          <a:xfrm>
            <a:off x="145251" y="429277"/>
            <a:ext cx="342816"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pic>
        <p:nvPicPr>
          <p:cNvPr id="8194" name="Picture 2" descr="Coronavirus: Polaris Bank donates 400 specialized beds, accessories">
            <a:extLst>
              <a:ext uri="{FF2B5EF4-FFF2-40B4-BE49-F238E27FC236}">
                <a16:creationId xmlns:a16="http://schemas.microsoft.com/office/drawing/2014/main" id="{2F4946DD-6CFA-4804-BBAC-DD3557D755DB}"/>
              </a:ext>
            </a:extLst>
          </p:cNvPr>
          <p:cNvPicPr>
            <a:picLocks noChangeAspect="1" noChangeArrowheads="1"/>
          </p:cNvPicPr>
          <p:nvPr/>
        </p:nvPicPr>
        <p:blipFill>
          <a:blip r:embed="rId3" cstate="print">
            <a:clrChange>
              <a:clrFrom>
                <a:srgbClr val="EFEFEF"/>
              </a:clrFrom>
              <a:clrTo>
                <a:srgbClr val="EFEFEF">
                  <a:alpha val="0"/>
                </a:srgbClr>
              </a:clrTo>
            </a:clrChange>
            <a:extLst>
              <a:ext uri="{28A0092B-C50C-407E-A947-70E740481C1C}">
                <a14:useLocalDpi xmlns:a14="http://schemas.microsoft.com/office/drawing/2010/main" val="0"/>
              </a:ext>
            </a:extLst>
          </a:blip>
          <a:srcRect/>
          <a:stretch>
            <a:fillRect/>
          </a:stretch>
        </p:blipFill>
        <p:spPr bwMode="auto">
          <a:xfrm>
            <a:off x="120917" y="4279846"/>
            <a:ext cx="1425029" cy="86365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Babajide Olawoyin">
            <a:extLst>
              <a:ext uri="{FF2B5EF4-FFF2-40B4-BE49-F238E27FC236}">
                <a16:creationId xmlns:a16="http://schemas.microsoft.com/office/drawing/2014/main" id="{4FE017F1-A13A-4518-9924-8AFDE416B9CD}"/>
              </a:ext>
            </a:extLst>
          </p:cNvPr>
          <p:cNvPicPr>
            <a:picLocks noChangeAspect="1" noChangeArrowheads="1"/>
          </p:cNvPicPr>
          <p:nvPr/>
        </p:nvPicPr>
        <p:blipFill rotWithShape="1">
          <a:blip r:embed="rId4">
            <a:grayscl/>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23111" t="-459" r="27333" b="50000"/>
          <a:stretch/>
        </p:blipFill>
        <p:spPr bwMode="auto">
          <a:xfrm>
            <a:off x="7831693" y="3441640"/>
            <a:ext cx="1134250" cy="1515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70812"/>
      </p:ext>
    </p:extLst>
  </p:cSld>
  <p:clrMapOvr>
    <a:masterClrMapping/>
  </p:clrMapOvr>
  <mc:AlternateContent xmlns:mc="http://schemas.openxmlformats.org/markup-compatibility/2006" xmlns:p14="http://schemas.microsoft.com/office/powerpoint/2010/main">
    <mc:Choice Requires="p14">
      <p:transition spd="slow" p14:dur="3500" advClick="0" advTm="25000">
        <p14:reveal/>
      </p:transition>
    </mc:Choice>
    <mc:Fallback xmlns="">
      <p:transition spd="slow" advClick="0" advTm="25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0B5CC2-C1D6-437C-A49D-731B1755C484}"/>
              </a:ext>
            </a:extLst>
          </p:cNvPr>
          <p:cNvSpPr>
            <a:spLocks noGrp="1"/>
          </p:cNvSpPr>
          <p:nvPr>
            <p:ph type="title"/>
          </p:nvPr>
        </p:nvSpPr>
        <p:spPr/>
        <p:txBody>
          <a:bodyPr/>
          <a:lstStyle/>
          <a:p>
            <a:r>
              <a:rPr lang="en-US" dirty="0" smtClean="0"/>
              <a:t>methodology to manage Data science projects</a:t>
            </a:r>
            <a:endParaRPr lang="en-US" dirty="0"/>
          </a:p>
        </p:txBody>
      </p:sp>
      <p:sp>
        <p:nvSpPr>
          <p:cNvPr id="7" name="TextBox 6">
            <a:extLst>
              <a:ext uri="{FF2B5EF4-FFF2-40B4-BE49-F238E27FC236}">
                <a16:creationId xmlns:a16="http://schemas.microsoft.com/office/drawing/2014/main" id="{09248097-7359-46E5-9D7E-A1EBA9BB816F}"/>
              </a:ext>
            </a:extLst>
          </p:cNvPr>
          <p:cNvSpPr txBox="1"/>
          <p:nvPr/>
        </p:nvSpPr>
        <p:spPr>
          <a:xfrm>
            <a:off x="448734" y="2232189"/>
            <a:ext cx="840525" cy="261610"/>
          </a:xfrm>
          <a:prstGeom prst="rect">
            <a:avLst/>
          </a:prstGeom>
          <a:noFill/>
        </p:spPr>
        <p:txBody>
          <a:bodyPr wrap="square" rtlCol="0">
            <a:spAutoFit/>
          </a:bodyPr>
          <a:lstStyle/>
          <a:p>
            <a:pPr algn="ctr" defTabSz="685771"/>
            <a:r>
              <a:rPr lang="en-US" sz="1100" b="1" dirty="0">
                <a:solidFill>
                  <a:srgbClr val="00B1A5"/>
                </a:solidFill>
                <a:latin typeface="Tw Cen MT" panose="020B0602020104020603" pitchFamily="34" charset="0"/>
                <a:cs typeface="Arial" pitchFamily="34" charset="0"/>
              </a:rPr>
              <a:t>Visualize</a:t>
            </a:r>
            <a:r>
              <a:rPr lang="fr-FR" sz="675" b="1" dirty="0">
                <a:solidFill>
                  <a:srgbClr val="00B1A5"/>
                </a:solidFill>
                <a:latin typeface="Tw Cen MT" panose="020B0602020104020603" pitchFamily="34" charset="0"/>
                <a:cs typeface="Arial" pitchFamily="34" charset="0"/>
              </a:rPr>
              <a:t> </a:t>
            </a:r>
            <a:endParaRPr lang="en-US" sz="675" b="1" dirty="0">
              <a:solidFill>
                <a:srgbClr val="00B1A5"/>
              </a:solidFill>
              <a:latin typeface="Tw Cen MT" panose="020B0602020104020603" pitchFamily="34" charset="0"/>
              <a:cs typeface="Arial" pitchFamily="34" charset="0"/>
            </a:endParaRPr>
          </a:p>
        </p:txBody>
      </p:sp>
      <p:grpSp>
        <p:nvGrpSpPr>
          <p:cNvPr id="8" name="Group 7">
            <a:extLst>
              <a:ext uri="{FF2B5EF4-FFF2-40B4-BE49-F238E27FC236}">
                <a16:creationId xmlns:a16="http://schemas.microsoft.com/office/drawing/2014/main" id="{D8633BFA-DC39-49BD-895E-EB3406F94B93}"/>
              </a:ext>
            </a:extLst>
          </p:cNvPr>
          <p:cNvGrpSpPr/>
          <p:nvPr/>
        </p:nvGrpSpPr>
        <p:grpSpPr>
          <a:xfrm>
            <a:off x="0" y="2023829"/>
            <a:ext cx="8773560" cy="2690852"/>
            <a:chOff x="681939" y="898298"/>
            <a:chExt cx="11408058" cy="3957753"/>
          </a:xfrm>
        </p:grpSpPr>
        <p:grpSp>
          <p:nvGrpSpPr>
            <p:cNvPr id="9" name="Group 8">
              <a:extLst>
                <a:ext uri="{FF2B5EF4-FFF2-40B4-BE49-F238E27FC236}">
                  <a16:creationId xmlns:a16="http://schemas.microsoft.com/office/drawing/2014/main" id="{C0B0AFC8-5EE1-421D-9585-4934B37D1E1C}"/>
                </a:ext>
              </a:extLst>
            </p:cNvPr>
            <p:cNvGrpSpPr/>
            <p:nvPr/>
          </p:nvGrpSpPr>
          <p:grpSpPr>
            <a:xfrm>
              <a:off x="780488" y="3902227"/>
              <a:ext cx="11309509" cy="953824"/>
              <a:chOff x="780488" y="3902227"/>
              <a:chExt cx="11309509" cy="953824"/>
            </a:xfrm>
          </p:grpSpPr>
          <p:sp>
            <p:nvSpPr>
              <p:cNvPr id="25" name="TextBox 24">
                <a:extLst>
                  <a:ext uri="{FF2B5EF4-FFF2-40B4-BE49-F238E27FC236}">
                    <a16:creationId xmlns:a16="http://schemas.microsoft.com/office/drawing/2014/main" id="{9D269CE9-FEF9-469D-9211-C031924C89FA}"/>
                  </a:ext>
                </a:extLst>
              </p:cNvPr>
              <p:cNvSpPr txBox="1"/>
              <p:nvPr/>
            </p:nvSpPr>
            <p:spPr>
              <a:xfrm>
                <a:off x="10470710" y="3903774"/>
                <a:ext cx="1619287" cy="914816"/>
              </a:xfrm>
              <a:prstGeom prst="rect">
                <a:avLst/>
              </a:prstGeom>
              <a:solidFill>
                <a:srgbClr val="5C92AB"/>
              </a:solidFill>
              <a:ln w="12700">
                <a:solidFill>
                  <a:schemeClr val="bg1"/>
                </a:solidFill>
              </a:ln>
            </p:spPr>
            <p:txBody>
              <a:bodyPr wrap="square" lIns="36000" tIns="36000" rIns="36000" bIns="36000" rtlCol="0" anchor="ctr" anchorCtr="0">
                <a:noAutofit/>
              </a:bodyPr>
              <a:lstStyle/>
              <a:p>
                <a:pPr algn="ctr" defTabSz="685771"/>
                <a:r>
                  <a:rPr lang="en-US" sz="1200" b="1" dirty="0">
                    <a:solidFill>
                      <a:srgbClr val="FFFFFF"/>
                    </a:solidFill>
                    <a:latin typeface="Tw Cen MT" panose="020B0602020104020603" pitchFamily="34" charset="0"/>
                    <a:cs typeface="Arial"/>
                  </a:rPr>
                  <a:t>Integration and adjustment </a:t>
                </a:r>
              </a:p>
            </p:txBody>
          </p:sp>
          <p:sp>
            <p:nvSpPr>
              <p:cNvPr id="26" name="TextBox 25">
                <a:extLst>
                  <a:ext uri="{FF2B5EF4-FFF2-40B4-BE49-F238E27FC236}">
                    <a16:creationId xmlns:a16="http://schemas.microsoft.com/office/drawing/2014/main" id="{03FFDFC3-6F5E-4825-A8AF-3CA956597A82}"/>
                  </a:ext>
                </a:extLst>
              </p:cNvPr>
              <p:cNvSpPr txBox="1"/>
              <p:nvPr/>
            </p:nvSpPr>
            <p:spPr>
              <a:xfrm>
                <a:off x="780488" y="4442820"/>
                <a:ext cx="5476810" cy="413231"/>
              </a:xfrm>
              <a:prstGeom prst="rect">
                <a:avLst/>
              </a:prstGeom>
              <a:solidFill>
                <a:srgbClr val="00B1A5"/>
              </a:solidFill>
              <a:ln w="12700">
                <a:solidFill>
                  <a:schemeClr val="bg1"/>
                </a:solidFill>
              </a:ln>
            </p:spPr>
            <p:txBody>
              <a:bodyPr wrap="square" lIns="36000" tIns="36000" rIns="36000" bIns="36000" rtlCol="0" anchor="ctr" anchorCtr="0">
                <a:noAutofit/>
              </a:bodyPr>
              <a:lstStyle/>
              <a:p>
                <a:pPr algn="ctr" defTabSz="685771"/>
                <a:r>
                  <a:rPr lang="en-US" sz="1200" b="1" dirty="0">
                    <a:solidFill>
                      <a:srgbClr val="FFFFFF"/>
                    </a:solidFill>
                    <a:latin typeface="Tw Cen MT" panose="020B0602020104020603" pitchFamily="34" charset="0"/>
                    <a:cs typeface="Arial"/>
                  </a:rPr>
                  <a:t>Data Analysis  </a:t>
                </a:r>
              </a:p>
            </p:txBody>
          </p:sp>
          <p:sp>
            <p:nvSpPr>
              <p:cNvPr id="27" name="TextBox 26">
                <a:extLst>
                  <a:ext uri="{FF2B5EF4-FFF2-40B4-BE49-F238E27FC236}">
                    <a16:creationId xmlns:a16="http://schemas.microsoft.com/office/drawing/2014/main" id="{C1478F4C-5EED-48BB-8EB1-C08A0F823403}"/>
                  </a:ext>
                </a:extLst>
              </p:cNvPr>
              <p:cNvSpPr txBox="1"/>
              <p:nvPr/>
            </p:nvSpPr>
            <p:spPr>
              <a:xfrm>
                <a:off x="6356071" y="3903776"/>
                <a:ext cx="2031698" cy="952275"/>
              </a:xfrm>
              <a:prstGeom prst="rect">
                <a:avLst/>
              </a:prstGeom>
              <a:solidFill>
                <a:srgbClr val="00242E"/>
              </a:solidFill>
              <a:ln w="12700">
                <a:solidFill>
                  <a:schemeClr val="bg1"/>
                </a:solidFill>
              </a:ln>
            </p:spPr>
            <p:txBody>
              <a:bodyPr wrap="square" lIns="36000" tIns="36000" rIns="36000" bIns="36000" rtlCol="0" anchor="ctr" anchorCtr="0">
                <a:noAutofit/>
              </a:bodyPr>
              <a:lstStyle/>
              <a:p>
                <a:pPr algn="ctr" defTabSz="685771"/>
                <a:r>
                  <a:rPr lang="fr-FR" sz="1200" b="1" dirty="0" err="1">
                    <a:solidFill>
                      <a:srgbClr val="FFFFFF"/>
                    </a:solidFill>
                    <a:latin typeface="Tw Cen MT" panose="020B0602020104020603" pitchFamily="34" charset="0"/>
                    <a:cs typeface="Arial"/>
                  </a:rPr>
                  <a:t>Modeling</a:t>
                </a:r>
                <a:r>
                  <a:rPr lang="fr-FR" sz="1200" b="1" dirty="0">
                    <a:solidFill>
                      <a:srgbClr val="FFFFFF"/>
                    </a:solidFill>
                    <a:latin typeface="Tw Cen MT" panose="020B0602020104020603" pitchFamily="34" charset="0"/>
                    <a:cs typeface="Arial"/>
                  </a:rPr>
                  <a:t> and Evaluation </a:t>
                </a:r>
                <a:endParaRPr lang="en-US" sz="1200" b="1" dirty="0">
                  <a:solidFill>
                    <a:srgbClr val="FFFFFF"/>
                  </a:solidFill>
                  <a:latin typeface="Tw Cen MT" panose="020B0602020104020603" pitchFamily="34" charset="0"/>
                  <a:cs typeface="Arial"/>
                </a:endParaRPr>
              </a:p>
            </p:txBody>
          </p:sp>
          <p:sp>
            <p:nvSpPr>
              <p:cNvPr id="28" name="TextBox 27">
                <a:extLst>
                  <a:ext uri="{FF2B5EF4-FFF2-40B4-BE49-F238E27FC236}">
                    <a16:creationId xmlns:a16="http://schemas.microsoft.com/office/drawing/2014/main" id="{C74B4F03-22F2-4F5C-BC36-72320D3F6464}"/>
                  </a:ext>
                </a:extLst>
              </p:cNvPr>
              <p:cNvSpPr txBox="1"/>
              <p:nvPr/>
            </p:nvSpPr>
            <p:spPr>
              <a:xfrm>
                <a:off x="8486541" y="3902227"/>
                <a:ext cx="1885395" cy="953824"/>
              </a:xfrm>
              <a:prstGeom prst="rect">
                <a:avLst/>
              </a:prstGeom>
              <a:solidFill>
                <a:schemeClr val="bg1">
                  <a:lumMod val="65000"/>
                </a:schemeClr>
              </a:solidFill>
              <a:ln w="12700">
                <a:solidFill>
                  <a:schemeClr val="bg1"/>
                </a:solidFill>
              </a:ln>
            </p:spPr>
            <p:txBody>
              <a:bodyPr wrap="square" lIns="36000" tIns="36000" rIns="36000" bIns="36000" rtlCol="0" anchor="ctr" anchorCtr="0">
                <a:noAutofit/>
              </a:bodyPr>
              <a:lstStyle>
                <a:defPPr>
                  <a:defRPr lang="fr-FR"/>
                </a:defPPr>
                <a:lvl1pPr algn="ctr" defTabSz="685771">
                  <a:defRPr sz="750" b="1">
                    <a:solidFill>
                      <a:schemeClr val="bg1"/>
                    </a:solidFill>
                    <a:latin typeface="Tw Cen MT" panose="020B0602020104020603" pitchFamily="34" charset="0"/>
                    <a:cs typeface="Arial"/>
                  </a:defRPr>
                </a:lvl1pPr>
              </a:lstStyle>
              <a:p>
                <a:r>
                  <a:rPr lang="fr-FR" sz="1200" dirty="0"/>
                  <a:t>         Validation	</a:t>
                </a:r>
                <a:endParaRPr lang="en-US" sz="1200" dirty="0"/>
              </a:p>
            </p:txBody>
          </p:sp>
        </p:grpSp>
        <p:grpSp>
          <p:nvGrpSpPr>
            <p:cNvPr id="10" name="Group 9">
              <a:extLst>
                <a:ext uri="{FF2B5EF4-FFF2-40B4-BE49-F238E27FC236}">
                  <a16:creationId xmlns:a16="http://schemas.microsoft.com/office/drawing/2014/main" id="{430D2B35-FEDC-4136-A144-A426435A0164}"/>
                </a:ext>
              </a:extLst>
            </p:cNvPr>
            <p:cNvGrpSpPr/>
            <p:nvPr/>
          </p:nvGrpSpPr>
          <p:grpSpPr>
            <a:xfrm>
              <a:off x="681939" y="898298"/>
              <a:ext cx="11155773" cy="2765937"/>
              <a:chOff x="681939" y="898298"/>
              <a:chExt cx="11155773" cy="2765937"/>
            </a:xfrm>
          </p:grpSpPr>
          <p:cxnSp>
            <p:nvCxnSpPr>
              <p:cNvPr id="11" name="Straight Connector 10">
                <a:extLst>
                  <a:ext uri="{FF2B5EF4-FFF2-40B4-BE49-F238E27FC236}">
                    <a16:creationId xmlns:a16="http://schemas.microsoft.com/office/drawing/2014/main" id="{20369761-9D4D-4708-8077-E1F2078061EF}"/>
                  </a:ext>
                </a:extLst>
              </p:cNvPr>
              <p:cNvCxnSpPr/>
              <p:nvPr/>
            </p:nvCxnSpPr>
            <p:spPr>
              <a:xfrm flipH="1" flipV="1">
                <a:off x="785712" y="3629985"/>
                <a:ext cx="11052000" cy="29191"/>
              </a:xfrm>
              <a:prstGeom prst="line">
                <a:avLst/>
              </a:prstGeom>
              <a:ln>
                <a:solidFill>
                  <a:schemeClr val="accent4">
                    <a:lumMod val="75000"/>
                  </a:schemeClr>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08AD47DF-38C3-4616-A783-F9E00906B41D}"/>
                  </a:ext>
                </a:extLst>
              </p:cNvPr>
              <p:cNvCxnSpPr/>
              <p:nvPr/>
            </p:nvCxnSpPr>
            <p:spPr>
              <a:xfrm flipH="1">
                <a:off x="1806607" y="1582633"/>
                <a:ext cx="27058" cy="2042042"/>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2FB40F-BABD-4761-B79D-40E345C65BD5}"/>
                  </a:ext>
                </a:extLst>
              </p:cNvPr>
              <p:cNvCxnSpPr/>
              <p:nvPr/>
            </p:nvCxnSpPr>
            <p:spPr>
              <a:xfrm>
                <a:off x="3530620" y="1769148"/>
                <a:ext cx="0" cy="1875433"/>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2F209B4-0720-42EB-A9D0-00A5C2DBF64C}"/>
                  </a:ext>
                </a:extLst>
              </p:cNvPr>
              <p:cNvCxnSpPr/>
              <p:nvPr/>
            </p:nvCxnSpPr>
            <p:spPr>
              <a:xfrm>
                <a:off x="10149287" y="2880449"/>
                <a:ext cx="0" cy="783785"/>
              </a:xfrm>
              <a:prstGeom prst="line">
                <a:avLst/>
              </a:prstGeom>
              <a:ln w="2857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D789DC3-B6C3-4E83-9DD7-53282368B0D8}"/>
                  </a:ext>
                </a:extLst>
              </p:cNvPr>
              <p:cNvSpPr txBox="1"/>
              <p:nvPr/>
            </p:nvSpPr>
            <p:spPr>
              <a:xfrm>
                <a:off x="2826843" y="1290867"/>
                <a:ext cx="1299359" cy="384781"/>
              </a:xfrm>
              <a:prstGeom prst="rect">
                <a:avLst/>
              </a:prstGeom>
              <a:noFill/>
            </p:spPr>
            <p:txBody>
              <a:bodyPr wrap="square" rtlCol="0">
                <a:spAutoFit/>
              </a:bodyPr>
              <a:lstStyle/>
              <a:p>
                <a:pPr lvl="0"/>
                <a:r>
                  <a:rPr lang="fr-FR" sz="1100" b="1" dirty="0" err="1">
                    <a:solidFill>
                      <a:srgbClr val="00B1A5"/>
                    </a:solidFill>
                    <a:latin typeface="Tw Cen MT" panose="020B0602020104020603" pitchFamily="34" charset="0"/>
                    <a:cs typeface="Arial" pitchFamily="34" charset="0"/>
                  </a:rPr>
                  <a:t>Missing</a:t>
                </a:r>
                <a:r>
                  <a:rPr lang="fr-FR" sz="1100" b="1" dirty="0">
                    <a:solidFill>
                      <a:srgbClr val="00B1A5"/>
                    </a:solidFill>
                    <a:latin typeface="Tw Cen MT" panose="020B0602020104020603" pitchFamily="34" charset="0"/>
                    <a:cs typeface="Arial" pitchFamily="34" charset="0"/>
                  </a:rPr>
                  <a:t> Data</a:t>
                </a:r>
                <a:endParaRPr lang="en-US" sz="1100" b="1" dirty="0">
                  <a:solidFill>
                    <a:srgbClr val="00B1A5"/>
                  </a:solidFill>
                  <a:latin typeface="Tw Cen MT" panose="020B0602020104020603" pitchFamily="34" charset="0"/>
                  <a:cs typeface="Arial" pitchFamily="34" charset="0"/>
                </a:endParaRPr>
              </a:p>
            </p:txBody>
          </p:sp>
          <p:sp>
            <p:nvSpPr>
              <p:cNvPr id="16" name="TextBox 15">
                <a:extLst>
                  <a:ext uri="{FF2B5EF4-FFF2-40B4-BE49-F238E27FC236}">
                    <a16:creationId xmlns:a16="http://schemas.microsoft.com/office/drawing/2014/main" id="{2D3FD67F-4E88-4F38-9CC4-F46BAB924013}"/>
                  </a:ext>
                </a:extLst>
              </p:cNvPr>
              <p:cNvSpPr txBox="1"/>
              <p:nvPr/>
            </p:nvSpPr>
            <p:spPr>
              <a:xfrm>
                <a:off x="9535239" y="2473196"/>
                <a:ext cx="1264357" cy="384781"/>
              </a:xfrm>
              <a:prstGeom prst="rect">
                <a:avLst/>
              </a:prstGeom>
              <a:noFill/>
            </p:spPr>
            <p:txBody>
              <a:bodyPr wrap="square" rtlCol="0">
                <a:spAutoFit/>
              </a:bodyPr>
              <a:lstStyle/>
              <a:p>
                <a:pPr defTabSz="685771"/>
                <a:r>
                  <a:rPr lang="en-US" sz="1100" b="1" dirty="0">
                    <a:solidFill>
                      <a:schemeClr val="bg1">
                        <a:lumMod val="50000"/>
                      </a:schemeClr>
                    </a:solidFill>
                    <a:latin typeface="Tw Cen MT" panose="020B0602020104020603" pitchFamily="34" charset="0"/>
                    <a:cs typeface="Arial" pitchFamily="34" charset="0"/>
                  </a:rPr>
                  <a:t>Test stability</a:t>
                </a:r>
              </a:p>
            </p:txBody>
          </p:sp>
          <p:sp>
            <p:nvSpPr>
              <p:cNvPr id="17" name="Flowchart: Merge 16">
                <a:extLst>
                  <a:ext uri="{FF2B5EF4-FFF2-40B4-BE49-F238E27FC236}">
                    <a16:creationId xmlns:a16="http://schemas.microsoft.com/office/drawing/2014/main" id="{5E5B63E1-A173-462C-AB94-BEE7C603ADF8}"/>
                  </a:ext>
                </a:extLst>
              </p:cNvPr>
              <p:cNvSpPr/>
              <p:nvPr/>
            </p:nvSpPr>
            <p:spPr>
              <a:xfrm rot="16200000" flipH="1">
                <a:off x="9309266" y="1063979"/>
                <a:ext cx="95596" cy="70642"/>
              </a:xfrm>
              <a:prstGeom prst="flowChartMerge">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1"/>
                <a:endParaRPr lang="en-US" sz="1425" dirty="0">
                  <a:solidFill>
                    <a:srgbClr val="808080"/>
                  </a:solidFill>
                  <a:latin typeface="Tw Cen MT" panose="020B0602020104020603" pitchFamily="34" charset="0"/>
                </a:endParaRPr>
              </a:p>
            </p:txBody>
          </p:sp>
          <p:sp>
            <p:nvSpPr>
              <p:cNvPr id="18" name="TextBox 17">
                <a:extLst>
                  <a:ext uri="{FF2B5EF4-FFF2-40B4-BE49-F238E27FC236}">
                    <a16:creationId xmlns:a16="http://schemas.microsoft.com/office/drawing/2014/main" id="{511967F5-19EB-488C-B435-C46F3A4AEA0C}"/>
                  </a:ext>
                </a:extLst>
              </p:cNvPr>
              <p:cNvSpPr txBox="1"/>
              <p:nvPr/>
            </p:nvSpPr>
            <p:spPr>
              <a:xfrm>
                <a:off x="10114815" y="1924367"/>
                <a:ext cx="1087552" cy="384781"/>
              </a:xfrm>
              <a:prstGeom prst="rect">
                <a:avLst/>
              </a:prstGeom>
              <a:noFill/>
            </p:spPr>
            <p:txBody>
              <a:bodyPr wrap="square" rtlCol="0">
                <a:spAutoFit/>
              </a:bodyPr>
              <a:lstStyle/>
              <a:p>
                <a:pPr defTabSz="685771"/>
                <a:r>
                  <a:rPr lang="en-US" sz="1100" b="1" dirty="0">
                    <a:solidFill>
                      <a:srgbClr val="5C92AB"/>
                    </a:solidFill>
                    <a:latin typeface="Tw Cen MT" panose="020B0602020104020603" pitchFamily="34" charset="0"/>
                    <a:cs typeface="Arial" pitchFamily="34" charset="0"/>
                  </a:rPr>
                  <a:t>Integration</a:t>
                </a:r>
              </a:p>
            </p:txBody>
          </p:sp>
          <p:cxnSp>
            <p:nvCxnSpPr>
              <p:cNvPr id="19" name="Straight Connector 18">
                <a:extLst>
                  <a:ext uri="{FF2B5EF4-FFF2-40B4-BE49-F238E27FC236}">
                    <a16:creationId xmlns:a16="http://schemas.microsoft.com/office/drawing/2014/main" id="{02B9A4AB-8DB6-405B-965E-CB359628C02A}"/>
                  </a:ext>
                </a:extLst>
              </p:cNvPr>
              <p:cNvCxnSpPr/>
              <p:nvPr/>
            </p:nvCxnSpPr>
            <p:spPr>
              <a:xfrm>
                <a:off x="997639" y="3215048"/>
                <a:ext cx="0" cy="420098"/>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148EB9B7-D168-4957-9BD0-6CFA8AD8D031}"/>
                  </a:ext>
                </a:extLst>
              </p:cNvPr>
              <p:cNvSpPr txBox="1"/>
              <p:nvPr/>
            </p:nvSpPr>
            <p:spPr>
              <a:xfrm>
                <a:off x="681939" y="2730726"/>
                <a:ext cx="745851" cy="384781"/>
              </a:xfrm>
              <a:prstGeom prst="rect">
                <a:avLst/>
              </a:prstGeom>
              <a:noFill/>
            </p:spPr>
            <p:txBody>
              <a:bodyPr wrap="square" rtlCol="0">
                <a:spAutoFit/>
              </a:bodyPr>
              <a:lstStyle/>
              <a:p>
                <a:pPr defTabSz="685771"/>
                <a:r>
                  <a:rPr lang="en-US" sz="1100" b="1" dirty="0">
                    <a:solidFill>
                      <a:srgbClr val="00B1A5"/>
                    </a:solidFill>
                    <a:latin typeface="Tw Cen MT" panose="020B0602020104020603" pitchFamily="34" charset="0"/>
                    <a:cs typeface="Arial" pitchFamily="34" charset="0"/>
                  </a:rPr>
                  <a:t>Extract</a:t>
                </a:r>
              </a:p>
            </p:txBody>
          </p:sp>
          <p:sp>
            <p:nvSpPr>
              <p:cNvPr id="21" name="Rectangle 20">
                <a:extLst>
                  <a:ext uri="{FF2B5EF4-FFF2-40B4-BE49-F238E27FC236}">
                    <a16:creationId xmlns:a16="http://schemas.microsoft.com/office/drawing/2014/main" id="{AAD23C25-6EA9-440B-B2B4-28BC1C8D816B}"/>
                  </a:ext>
                </a:extLst>
              </p:cNvPr>
              <p:cNvSpPr/>
              <p:nvPr/>
            </p:nvSpPr>
            <p:spPr bwMode="auto">
              <a:xfrm>
                <a:off x="9255660" y="898298"/>
                <a:ext cx="245855" cy="329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425" dirty="0">
                  <a:gradFill>
                    <a:gsLst>
                      <a:gs pos="0">
                        <a:srgbClr val="FFFFFF"/>
                      </a:gs>
                      <a:gs pos="100000">
                        <a:srgbClr val="FFFFFF"/>
                      </a:gs>
                    </a:gsLst>
                    <a:lin ang="5400000" scaled="0"/>
                  </a:gradFill>
                  <a:latin typeface="Tw Cen MT" panose="020B0602020104020603" pitchFamily="34" charset="0"/>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C1D17CB4-3E15-4754-B768-79021B3B27E3}"/>
                  </a:ext>
                </a:extLst>
              </p:cNvPr>
              <p:cNvCxnSpPr/>
              <p:nvPr/>
            </p:nvCxnSpPr>
            <p:spPr>
              <a:xfrm flipH="1">
                <a:off x="8807925" y="2958201"/>
                <a:ext cx="117" cy="706034"/>
              </a:xfrm>
              <a:prstGeom prst="line">
                <a:avLst/>
              </a:prstGeom>
              <a:ln w="2857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CF14C4F-F4BD-41AB-81A4-967807F22848}"/>
                  </a:ext>
                </a:extLst>
              </p:cNvPr>
              <p:cNvCxnSpPr/>
              <p:nvPr/>
            </p:nvCxnSpPr>
            <p:spPr>
              <a:xfrm>
                <a:off x="9514286" y="1925932"/>
                <a:ext cx="0" cy="1709213"/>
              </a:xfrm>
              <a:prstGeom prst="line">
                <a:avLst/>
              </a:prstGeom>
              <a:ln w="28575">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DABC1B3-38AA-42D9-AA1C-22C20E4FDD45}"/>
                  </a:ext>
                </a:extLst>
              </p:cNvPr>
              <p:cNvCxnSpPr/>
              <p:nvPr/>
            </p:nvCxnSpPr>
            <p:spPr>
              <a:xfrm>
                <a:off x="10713501" y="2361884"/>
                <a:ext cx="0" cy="1299153"/>
              </a:xfrm>
              <a:prstGeom prst="line">
                <a:avLst/>
              </a:prstGeom>
              <a:ln w="28575">
                <a:solidFill>
                  <a:srgbClr val="5C92AB"/>
                </a:solidFill>
                <a:prstDash val="sysDash"/>
              </a:ln>
              <a:effectLst/>
            </p:spPr>
            <p:style>
              <a:lnRef idx="2">
                <a:schemeClr val="accent1"/>
              </a:lnRef>
              <a:fillRef idx="0">
                <a:schemeClr val="accent1"/>
              </a:fillRef>
              <a:effectRef idx="1">
                <a:schemeClr val="accent1"/>
              </a:effectRef>
              <a:fontRef idx="minor">
                <a:schemeClr val="tx1"/>
              </a:fontRef>
            </p:style>
          </p:cxnSp>
        </p:grpSp>
      </p:grpSp>
      <p:cxnSp>
        <p:nvCxnSpPr>
          <p:cNvPr id="29" name="Straight Connector 28">
            <a:extLst>
              <a:ext uri="{FF2B5EF4-FFF2-40B4-BE49-F238E27FC236}">
                <a16:creationId xmlns:a16="http://schemas.microsoft.com/office/drawing/2014/main" id="{9E2F0EBD-A2EF-4B13-9BF5-24ECE9D90A0B}"/>
              </a:ext>
            </a:extLst>
          </p:cNvPr>
          <p:cNvCxnSpPr>
            <a:cxnSpLocks/>
          </p:cNvCxnSpPr>
          <p:nvPr/>
        </p:nvCxnSpPr>
        <p:spPr>
          <a:xfrm>
            <a:off x="5763201" y="2479784"/>
            <a:ext cx="16312" cy="1420463"/>
          </a:xfrm>
          <a:prstGeom prst="line">
            <a:avLst/>
          </a:prstGeom>
          <a:ln w="28575">
            <a:solidFill>
              <a:srgbClr val="00242E"/>
            </a:solidFill>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16FF628-AF83-4D57-AC9F-DF5FB5DFC0DE}"/>
              </a:ext>
            </a:extLst>
          </p:cNvPr>
          <p:cNvSpPr txBox="1"/>
          <p:nvPr/>
        </p:nvSpPr>
        <p:spPr>
          <a:xfrm>
            <a:off x="5398144" y="2133264"/>
            <a:ext cx="1034514" cy="261610"/>
          </a:xfrm>
          <a:prstGeom prst="rect">
            <a:avLst/>
          </a:prstGeom>
          <a:noFill/>
        </p:spPr>
        <p:txBody>
          <a:bodyPr wrap="square" rtlCol="0">
            <a:spAutoFit/>
          </a:bodyPr>
          <a:lstStyle/>
          <a:p>
            <a:pPr defTabSz="685771"/>
            <a:r>
              <a:rPr lang="fr-FR" sz="1100" b="1" dirty="0">
                <a:solidFill>
                  <a:srgbClr val="00242E"/>
                </a:solidFill>
                <a:latin typeface="Tw Cen MT" panose="020B0602020104020603" pitchFamily="34" charset="0"/>
                <a:cs typeface="Arial" pitchFamily="34" charset="0"/>
              </a:rPr>
              <a:t>Model Tuning</a:t>
            </a:r>
            <a:endParaRPr lang="en-US" sz="1100" b="1" dirty="0">
              <a:solidFill>
                <a:srgbClr val="00242E"/>
              </a:solidFill>
              <a:latin typeface="Tw Cen MT" panose="020B0602020104020603" pitchFamily="34" charset="0"/>
              <a:cs typeface="Arial" pitchFamily="34" charset="0"/>
            </a:endParaRPr>
          </a:p>
        </p:txBody>
      </p:sp>
      <p:sp>
        <p:nvSpPr>
          <p:cNvPr id="31" name="TextBox 30">
            <a:extLst>
              <a:ext uri="{FF2B5EF4-FFF2-40B4-BE49-F238E27FC236}">
                <a16:creationId xmlns:a16="http://schemas.microsoft.com/office/drawing/2014/main" id="{3B935DB7-CF84-4828-97A8-B716E492FCC8}"/>
              </a:ext>
            </a:extLst>
          </p:cNvPr>
          <p:cNvSpPr txBox="1"/>
          <p:nvPr/>
        </p:nvSpPr>
        <p:spPr>
          <a:xfrm>
            <a:off x="6172725" y="2425743"/>
            <a:ext cx="1282067" cy="261610"/>
          </a:xfrm>
          <a:prstGeom prst="rect">
            <a:avLst/>
          </a:prstGeom>
          <a:noFill/>
        </p:spPr>
        <p:txBody>
          <a:bodyPr wrap="square" rtlCol="0">
            <a:spAutoFit/>
          </a:bodyPr>
          <a:lstStyle/>
          <a:p>
            <a:pPr defTabSz="685771"/>
            <a:r>
              <a:rPr lang="en-US" sz="1100" b="1" dirty="0">
                <a:solidFill>
                  <a:schemeClr val="bg1">
                    <a:lumMod val="50000"/>
                  </a:schemeClr>
                </a:solidFill>
                <a:latin typeface="Tw Cen MT" panose="020B0602020104020603" pitchFamily="34" charset="0"/>
                <a:cs typeface="Arial" pitchFamily="34" charset="0"/>
              </a:rPr>
              <a:t>Model Combining</a:t>
            </a:r>
          </a:p>
        </p:txBody>
      </p:sp>
      <p:sp>
        <p:nvSpPr>
          <p:cNvPr id="32" name="TextBox 31">
            <a:extLst>
              <a:ext uri="{FF2B5EF4-FFF2-40B4-BE49-F238E27FC236}">
                <a16:creationId xmlns:a16="http://schemas.microsoft.com/office/drawing/2014/main" id="{242A36AE-4BB8-4069-83E4-304B030C1760}"/>
              </a:ext>
            </a:extLst>
          </p:cNvPr>
          <p:cNvSpPr txBox="1"/>
          <p:nvPr/>
        </p:nvSpPr>
        <p:spPr>
          <a:xfrm>
            <a:off x="5835964" y="2993941"/>
            <a:ext cx="1059888" cy="430887"/>
          </a:xfrm>
          <a:prstGeom prst="rect">
            <a:avLst/>
          </a:prstGeom>
          <a:noFill/>
        </p:spPr>
        <p:txBody>
          <a:bodyPr wrap="square" rtlCol="0">
            <a:spAutoFit/>
          </a:bodyPr>
          <a:lstStyle/>
          <a:p>
            <a:pPr defTabSz="685771"/>
            <a:r>
              <a:rPr lang="en-US" sz="1100" b="1" dirty="0">
                <a:solidFill>
                  <a:schemeClr val="bg1">
                    <a:lumMod val="50000"/>
                  </a:schemeClr>
                </a:solidFill>
                <a:latin typeface="Tw Cen MT" panose="020B0602020104020603" pitchFamily="34" charset="0"/>
                <a:cs typeface="Arial" pitchFamily="34" charset="0"/>
              </a:rPr>
              <a:t>Model Benchmarking</a:t>
            </a:r>
          </a:p>
        </p:txBody>
      </p:sp>
      <p:cxnSp>
        <p:nvCxnSpPr>
          <p:cNvPr id="33" name="Straight Connector 32">
            <a:extLst>
              <a:ext uri="{FF2B5EF4-FFF2-40B4-BE49-F238E27FC236}">
                <a16:creationId xmlns:a16="http://schemas.microsoft.com/office/drawing/2014/main" id="{F37ADCA0-A1FB-4182-BE8E-E8B5C75BD3D2}"/>
              </a:ext>
            </a:extLst>
          </p:cNvPr>
          <p:cNvCxnSpPr/>
          <p:nvPr/>
        </p:nvCxnSpPr>
        <p:spPr>
          <a:xfrm>
            <a:off x="5351204" y="2014790"/>
            <a:ext cx="1" cy="1876255"/>
          </a:xfrm>
          <a:prstGeom prst="line">
            <a:avLst/>
          </a:prstGeom>
          <a:ln w="28575">
            <a:solidFill>
              <a:srgbClr val="00242E"/>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FB5FE9CE-5C50-41B0-B31B-49920F3513EA}"/>
              </a:ext>
            </a:extLst>
          </p:cNvPr>
          <p:cNvSpPr txBox="1"/>
          <p:nvPr/>
        </p:nvSpPr>
        <p:spPr>
          <a:xfrm>
            <a:off x="4852382" y="1742928"/>
            <a:ext cx="969601" cy="261610"/>
          </a:xfrm>
          <a:prstGeom prst="rect">
            <a:avLst/>
          </a:prstGeom>
          <a:noFill/>
        </p:spPr>
        <p:txBody>
          <a:bodyPr wrap="square" rtlCol="0">
            <a:spAutoFit/>
          </a:bodyPr>
          <a:lstStyle/>
          <a:p>
            <a:pPr defTabSz="685771"/>
            <a:r>
              <a:rPr lang="fr-FR" sz="1100" b="1" dirty="0">
                <a:solidFill>
                  <a:srgbClr val="00242E"/>
                </a:solidFill>
                <a:latin typeface="Tw Cen MT" panose="020B0602020104020603" pitchFamily="34" charset="0"/>
                <a:cs typeface="Arial" pitchFamily="34" charset="0"/>
              </a:rPr>
              <a:t>Train model</a:t>
            </a:r>
            <a:endParaRPr lang="en-US" sz="1100" b="1" dirty="0">
              <a:solidFill>
                <a:srgbClr val="00242E"/>
              </a:solidFill>
              <a:latin typeface="Tw Cen MT" panose="020B0602020104020603" pitchFamily="34" charset="0"/>
              <a:cs typeface="Arial" pitchFamily="34" charset="0"/>
            </a:endParaRPr>
          </a:p>
        </p:txBody>
      </p:sp>
      <p:cxnSp>
        <p:nvCxnSpPr>
          <p:cNvPr id="35" name="Straight Connector 34">
            <a:extLst>
              <a:ext uri="{FF2B5EF4-FFF2-40B4-BE49-F238E27FC236}">
                <a16:creationId xmlns:a16="http://schemas.microsoft.com/office/drawing/2014/main" id="{8312E14F-3655-4242-8623-B9F45A3D8C02}"/>
              </a:ext>
            </a:extLst>
          </p:cNvPr>
          <p:cNvCxnSpPr/>
          <p:nvPr/>
        </p:nvCxnSpPr>
        <p:spPr>
          <a:xfrm>
            <a:off x="4529631" y="3112404"/>
            <a:ext cx="5501" cy="778607"/>
          </a:xfrm>
          <a:prstGeom prst="line">
            <a:avLst/>
          </a:prstGeom>
          <a:ln w="28575">
            <a:solidFill>
              <a:srgbClr val="00242E"/>
            </a:solidFill>
            <a:prstDash val="sysDash"/>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9E8B9D8-BB7C-43FC-8925-D5B3902253C8}"/>
              </a:ext>
            </a:extLst>
          </p:cNvPr>
          <p:cNvSpPr txBox="1"/>
          <p:nvPr/>
        </p:nvSpPr>
        <p:spPr>
          <a:xfrm>
            <a:off x="4142851" y="2718586"/>
            <a:ext cx="1117625" cy="256286"/>
          </a:xfrm>
          <a:prstGeom prst="rect">
            <a:avLst/>
          </a:prstGeom>
          <a:noFill/>
        </p:spPr>
        <p:txBody>
          <a:bodyPr wrap="square" rtlCol="0">
            <a:spAutoFit/>
          </a:bodyPr>
          <a:lstStyle/>
          <a:p>
            <a:pPr defTabSz="685771"/>
            <a:r>
              <a:rPr lang="fr-FR" sz="1100" b="1" dirty="0" err="1">
                <a:solidFill>
                  <a:srgbClr val="00242E"/>
                </a:solidFill>
                <a:latin typeface="Tw Cen MT" panose="020B0602020104020603" pitchFamily="34" charset="0"/>
                <a:cs typeface="Arial" pitchFamily="34" charset="0"/>
              </a:rPr>
              <a:t>Feature</a:t>
            </a:r>
            <a:r>
              <a:rPr lang="fr-FR" sz="1100" b="1" dirty="0">
                <a:solidFill>
                  <a:srgbClr val="00242E"/>
                </a:solidFill>
                <a:latin typeface="Tw Cen MT" panose="020B0602020104020603" pitchFamily="34" charset="0"/>
                <a:cs typeface="Arial" pitchFamily="34" charset="0"/>
              </a:rPr>
              <a:t> </a:t>
            </a:r>
            <a:r>
              <a:rPr lang="fr-FR" sz="1100" b="1" dirty="0" err="1">
                <a:solidFill>
                  <a:srgbClr val="00242E"/>
                </a:solidFill>
                <a:latin typeface="Tw Cen MT" panose="020B0602020104020603" pitchFamily="34" charset="0"/>
                <a:cs typeface="Arial" pitchFamily="34" charset="0"/>
              </a:rPr>
              <a:t>Selection</a:t>
            </a:r>
            <a:endParaRPr lang="en-US" sz="1100" b="1" dirty="0">
              <a:solidFill>
                <a:srgbClr val="00242E"/>
              </a:solidFill>
              <a:latin typeface="Tw Cen MT" panose="020B0602020104020603" pitchFamily="34" charset="0"/>
              <a:cs typeface="Arial" pitchFamily="34" charset="0"/>
            </a:endParaRPr>
          </a:p>
        </p:txBody>
      </p:sp>
      <p:sp>
        <p:nvSpPr>
          <p:cNvPr id="37" name="TextBox 36">
            <a:extLst>
              <a:ext uri="{FF2B5EF4-FFF2-40B4-BE49-F238E27FC236}">
                <a16:creationId xmlns:a16="http://schemas.microsoft.com/office/drawing/2014/main" id="{AC8AB0B1-1AD4-48E1-8AC8-789440A2710E}"/>
              </a:ext>
            </a:extLst>
          </p:cNvPr>
          <p:cNvSpPr txBox="1"/>
          <p:nvPr/>
        </p:nvSpPr>
        <p:spPr>
          <a:xfrm>
            <a:off x="720894" y="4067594"/>
            <a:ext cx="1084358" cy="360000"/>
          </a:xfrm>
          <a:prstGeom prst="rect">
            <a:avLst/>
          </a:prstGeom>
          <a:solidFill>
            <a:srgbClr val="00B1A5"/>
          </a:solidFill>
          <a:ln w="12700">
            <a:solidFill>
              <a:schemeClr val="bg1"/>
            </a:solidFill>
          </a:ln>
        </p:spPr>
        <p:txBody>
          <a:bodyPr wrap="square" lIns="36000" tIns="36000" rIns="36000" bIns="36000" rtlCol="0" anchor="ctr" anchorCtr="0">
            <a:noAutofit/>
          </a:bodyPr>
          <a:lstStyle/>
          <a:p>
            <a:pPr algn="ctr" defTabSz="685771"/>
            <a:r>
              <a:rPr lang="en-US" sz="1100" b="1" dirty="0">
                <a:solidFill>
                  <a:srgbClr val="FFFFFF"/>
                </a:solidFill>
                <a:latin typeface="Tw Cen MT" panose="020B0602020104020603" pitchFamily="34" charset="0"/>
                <a:cs typeface="Arial"/>
              </a:rPr>
              <a:t>Exploratory Data analysis</a:t>
            </a:r>
          </a:p>
        </p:txBody>
      </p:sp>
      <p:sp>
        <p:nvSpPr>
          <p:cNvPr id="38" name="TextBox 37">
            <a:extLst>
              <a:ext uri="{FF2B5EF4-FFF2-40B4-BE49-F238E27FC236}">
                <a16:creationId xmlns:a16="http://schemas.microsoft.com/office/drawing/2014/main" id="{2CD7C6B2-4349-418B-98B0-1F1557B81479}"/>
              </a:ext>
            </a:extLst>
          </p:cNvPr>
          <p:cNvSpPr txBox="1"/>
          <p:nvPr/>
        </p:nvSpPr>
        <p:spPr>
          <a:xfrm>
            <a:off x="74195" y="4067594"/>
            <a:ext cx="646700" cy="360000"/>
          </a:xfrm>
          <a:prstGeom prst="rect">
            <a:avLst/>
          </a:prstGeom>
          <a:solidFill>
            <a:srgbClr val="00B1A5"/>
          </a:solidFill>
          <a:ln w="12700">
            <a:solidFill>
              <a:schemeClr val="bg1"/>
            </a:solidFill>
          </a:ln>
        </p:spPr>
        <p:txBody>
          <a:bodyPr wrap="square" lIns="36000" tIns="36000" rIns="36000" bIns="36000" rtlCol="0" anchor="ctr" anchorCtr="0">
            <a:noAutofit/>
          </a:bodyPr>
          <a:lstStyle/>
          <a:p>
            <a:pPr algn="ctr" defTabSz="685771"/>
            <a:r>
              <a:rPr lang="en-US" sz="1100" b="1" dirty="0">
                <a:solidFill>
                  <a:srgbClr val="FFFFFF"/>
                </a:solidFill>
                <a:latin typeface="Tw Cen MT" panose="020B0602020104020603" pitchFamily="34" charset="0"/>
                <a:cs typeface="Arial"/>
              </a:rPr>
              <a:t>Data </a:t>
            </a:r>
          </a:p>
          <a:p>
            <a:pPr algn="ctr" defTabSz="685771"/>
            <a:r>
              <a:rPr lang="en-US" sz="1100" b="1" dirty="0">
                <a:solidFill>
                  <a:srgbClr val="FFFFFF"/>
                </a:solidFill>
                <a:latin typeface="Tw Cen MT" panose="020B0602020104020603" pitchFamily="34" charset="0"/>
                <a:cs typeface="Arial"/>
              </a:rPr>
              <a:t>Extraction</a:t>
            </a:r>
          </a:p>
        </p:txBody>
      </p:sp>
      <p:sp>
        <p:nvSpPr>
          <p:cNvPr id="39" name="TextBox 38">
            <a:extLst>
              <a:ext uri="{FF2B5EF4-FFF2-40B4-BE49-F238E27FC236}">
                <a16:creationId xmlns:a16="http://schemas.microsoft.com/office/drawing/2014/main" id="{EE6D6AFC-1736-4C16-90FD-59F8AAC5F2C2}"/>
              </a:ext>
            </a:extLst>
          </p:cNvPr>
          <p:cNvSpPr txBox="1"/>
          <p:nvPr/>
        </p:nvSpPr>
        <p:spPr>
          <a:xfrm>
            <a:off x="987031" y="2832983"/>
            <a:ext cx="734336" cy="261610"/>
          </a:xfrm>
          <a:prstGeom prst="rect">
            <a:avLst/>
          </a:prstGeom>
          <a:noFill/>
        </p:spPr>
        <p:txBody>
          <a:bodyPr wrap="square" rtlCol="0">
            <a:spAutoFit/>
          </a:bodyPr>
          <a:lstStyle/>
          <a:p>
            <a:pPr defTabSz="685771"/>
            <a:r>
              <a:rPr lang="fr-FR" sz="1100" b="1" dirty="0">
                <a:solidFill>
                  <a:srgbClr val="00B1A5"/>
                </a:solidFill>
                <a:latin typeface="Tw Cen MT" panose="020B0602020104020603" pitchFamily="34" charset="0"/>
                <a:cs typeface="Arial" pitchFamily="34" charset="0"/>
              </a:rPr>
              <a:t>Explore</a:t>
            </a:r>
            <a:endParaRPr lang="en-US" sz="1100" b="1" dirty="0">
              <a:solidFill>
                <a:srgbClr val="00B1A5"/>
              </a:solidFill>
              <a:latin typeface="Tw Cen MT" panose="020B0602020104020603" pitchFamily="34" charset="0"/>
              <a:cs typeface="Arial" pitchFamily="34" charset="0"/>
            </a:endParaRPr>
          </a:p>
        </p:txBody>
      </p:sp>
      <p:cxnSp>
        <p:nvCxnSpPr>
          <p:cNvPr id="40" name="Straight Connector 39">
            <a:extLst>
              <a:ext uri="{FF2B5EF4-FFF2-40B4-BE49-F238E27FC236}">
                <a16:creationId xmlns:a16="http://schemas.microsoft.com/office/drawing/2014/main" id="{6750AD23-BF70-4797-A994-CD0FE5515C31}"/>
              </a:ext>
            </a:extLst>
          </p:cNvPr>
          <p:cNvCxnSpPr/>
          <p:nvPr/>
        </p:nvCxnSpPr>
        <p:spPr>
          <a:xfrm>
            <a:off x="1321038" y="3143980"/>
            <a:ext cx="0" cy="735441"/>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0BE9ED37-DEB5-45AD-92BD-A3ACBF68E0DA}"/>
              </a:ext>
            </a:extLst>
          </p:cNvPr>
          <p:cNvSpPr txBox="1"/>
          <p:nvPr/>
        </p:nvSpPr>
        <p:spPr>
          <a:xfrm>
            <a:off x="1805291" y="4067594"/>
            <a:ext cx="1349710" cy="360000"/>
          </a:xfrm>
          <a:prstGeom prst="rect">
            <a:avLst/>
          </a:prstGeom>
          <a:solidFill>
            <a:srgbClr val="00B1A5"/>
          </a:solidFill>
          <a:ln w="12700">
            <a:solidFill>
              <a:schemeClr val="bg1"/>
            </a:solidFill>
          </a:ln>
        </p:spPr>
        <p:txBody>
          <a:bodyPr wrap="square" lIns="36000" tIns="36000" rIns="36000" bIns="36000" rtlCol="0" anchor="ctr" anchorCtr="0">
            <a:noAutofit/>
          </a:bodyPr>
          <a:lstStyle/>
          <a:p>
            <a:pPr algn="ctr" defTabSz="685771"/>
            <a:r>
              <a:rPr lang="en-US" sz="1100" b="1" dirty="0">
                <a:solidFill>
                  <a:srgbClr val="FFFFFF"/>
                </a:solidFill>
                <a:latin typeface="Tw Cen MT" panose="020B0602020104020603" pitchFamily="34" charset="0"/>
                <a:cs typeface="Arial"/>
              </a:rPr>
              <a:t>Data </a:t>
            </a:r>
          </a:p>
          <a:p>
            <a:pPr algn="ctr" defTabSz="685771"/>
            <a:r>
              <a:rPr lang="en-US" sz="1100" b="1" dirty="0">
                <a:solidFill>
                  <a:srgbClr val="FFFFFF"/>
                </a:solidFill>
                <a:latin typeface="Tw Cen MT" panose="020B0602020104020603" pitchFamily="34" charset="0"/>
                <a:cs typeface="Arial"/>
              </a:rPr>
              <a:t>Cleansing </a:t>
            </a:r>
          </a:p>
        </p:txBody>
      </p:sp>
      <p:cxnSp>
        <p:nvCxnSpPr>
          <p:cNvPr id="42" name="Straight Connector 41">
            <a:extLst>
              <a:ext uri="{FF2B5EF4-FFF2-40B4-BE49-F238E27FC236}">
                <a16:creationId xmlns:a16="http://schemas.microsoft.com/office/drawing/2014/main" id="{C2769B88-917C-4D69-B4EA-FC72DC5FCFD9}"/>
              </a:ext>
            </a:extLst>
          </p:cNvPr>
          <p:cNvCxnSpPr/>
          <p:nvPr/>
        </p:nvCxnSpPr>
        <p:spPr>
          <a:xfrm>
            <a:off x="3333017" y="2817113"/>
            <a:ext cx="0" cy="1073897"/>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E8A3221A-3D4A-4E99-8841-1E5191697A02}"/>
              </a:ext>
            </a:extLst>
          </p:cNvPr>
          <p:cNvSpPr txBox="1"/>
          <p:nvPr/>
        </p:nvSpPr>
        <p:spPr>
          <a:xfrm>
            <a:off x="3157544" y="4067594"/>
            <a:ext cx="1130245" cy="360000"/>
          </a:xfrm>
          <a:prstGeom prst="rect">
            <a:avLst/>
          </a:prstGeom>
          <a:solidFill>
            <a:srgbClr val="00B1A5"/>
          </a:solidFill>
          <a:ln w="12700">
            <a:solidFill>
              <a:schemeClr val="bg1"/>
            </a:solidFill>
          </a:ln>
        </p:spPr>
        <p:txBody>
          <a:bodyPr wrap="square" lIns="36000" tIns="36000" rIns="36000" bIns="36000" rtlCol="0" anchor="ctr" anchorCtr="0">
            <a:noAutofit/>
          </a:bodyPr>
          <a:lstStyle/>
          <a:p>
            <a:pPr algn="ctr" defTabSz="685771"/>
            <a:r>
              <a:rPr lang="en-US" sz="1100" b="1" dirty="0">
                <a:solidFill>
                  <a:srgbClr val="FFFFFF"/>
                </a:solidFill>
                <a:latin typeface="Tw Cen MT" panose="020B0602020104020603" pitchFamily="34" charset="0"/>
                <a:cs typeface="Arial"/>
              </a:rPr>
              <a:t>Data</a:t>
            </a:r>
          </a:p>
          <a:p>
            <a:pPr algn="ctr" defTabSz="685771"/>
            <a:r>
              <a:rPr lang="en-US" sz="1100" b="1" dirty="0">
                <a:solidFill>
                  <a:srgbClr val="FFFFFF"/>
                </a:solidFill>
                <a:latin typeface="Tw Cen MT" panose="020B0602020104020603" pitchFamily="34" charset="0"/>
                <a:cs typeface="Arial"/>
              </a:rPr>
              <a:t>Preprocessing</a:t>
            </a:r>
          </a:p>
        </p:txBody>
      </p:sp>
      <p:cxnSp>
        <p:nvCxnSpPr>
          <p:cNvPr id="44" name="Straight Connector 43">
            <a:extLst>
              <a:ext uri="{FF2B5EF4-FFF2-40B4-BE49-F238E27FC236}">
                <a16:creationId xmlns:a16="http://schemas.microsoft.com/office/drawing/2014/main" id="{0D145AED-B91B-4132-BA3E-77BB5D9AA458}"/>
              </a:ext>
            </a:extLst>
          </p:cNvPr>
          <p:cNvCxnSpPr>
            <a:cxnSpLocks/>
            <a:stCxn id="45" idx="2"/>
          </p:cNvCxnSpPr>
          <p:nvPr/>
        </p:nvCxnSpPr>
        <p:spPr>
          <a:xfrm>
            <a:off x="4078363" y="2349393"/>
            <a:ext cx="1" cy="1537446"/>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52F201B9-0093-4C65-8BB2-5B74E12A9D31}"/>
              </a:ext>
            </a:extLst>
          </p:cNvPr>
          <p:cNvSpPr txBox="1"/>
          <p:nvPr/>
        </p:nvSpPr>
        <p:spPr>
          <a:xfrm>
            <a:off x="3505880" y="2181079"/>
            <a:ext cx="1144965" cy="168313"/>
          </a:xfrm>
          <a:prstGeom prst="rect">
            <a:avLst/>
          </a:prstGeom>
          <a:noFill/>
        </p:spPr>
        <p:txBody>
          <a:bodyPr wrap="square" rtlCol="0">
            <a:spAutoFit/>
          </a:bodyPr>
          <a:lstStyle/>
          <a:p>
            <a:pPr lvl="0" algn="ctr"/>
            <a:r>
              <a:rPr lang="fr-FR" sz="1100" b="1" dirty="0" err="1">
                <a:solidFill>
                  <a:srgbClr val="00B1A5"/>
                </a:solidFill>
                <a:latin typeface="Tw Cen MT" panose="020B0602020104020603" pitchFamily="34" charset="0"/>
                <a:cs typeface="Arial" pitchFamily="34" charset="0"/>
              </a:rPr>
              <a:t>Resampling</a:t>
            </a:r>
            <a:r>
              <a:rPr lang="fr-FR" sz="675" b="1" dirty="0">
                <a:solidFill>
                  <a:srgbClr val="00B1A5"/>
                </a:solidFill>
                <a:latin typeface="Tw Cen MT" panose="020B0602020104020603" pitchFamily="34" charset="0"/>
                <a:cs typeface="Arial" pitchFamily="34" charset="0"/>
              </a:rPr>
              <a:t> </a:t>
            </a:r>
            <a:endParaRPr lang="en-US" sz="675" b="1" dirty="0">
              <a:solidFill>
                <a:srgbClr val="00B1A5"/>
              </a:solidFill>
              <a:latin typeface="Tw Cen MT" panose="020B0602020104020603" pitchFamily="34" charset="0"/>
              <a:cs typeface="Arial" pitchFamily="34" charset="0"/>
            </a:endParaRPr>
          </a:p>
        </p:txBody>
      </p:sp>
      <p:sp>
        <p:nvSpPr>
          <p:cNvPr id="46" name="TextBox 45">
            <a:extLst>
              <a:ext uri="{FF2B5EF4-FFF2-40B4-BE49-F238E27FC236}">
                <a16:creationId xmlns:a16="http://schemas.microsoft.com/office/drawing/2014/main" id="{47228F33-FB37-4BCE-A0BB-C57AB649C5CE}"/>
              </a:ext>
            </a:extLst>
          </p:cNvPr>
          <p:cNvSpPr txBox="1"/>
          <p:nvPr/>
        </p:nvSpPr>
        <p:spPr>
          <a:xfrm>
            <a:off x="2964774" y="2430357"/>
            <a:ext cx="900885" cy="256286"/>
          </a:xfrm>
          <a:prstGeom prst="rect">
            <a:avLst/>
          </a:prstGeom>
          <a:noFill/>
        </p:spPr>
        <p:txBody>
          <a:bodyPr wrap="square" rtlCol="0">
            <a:spAutoFit/>
          </a:bodyPr>
          <a:lstStyle/>
          <a:p>
            <a:pPr defTabSz="685771"/>
            <a:r>
              <a:rPr lang="fr-FR" sz="1100" b="1" dirty="0" err="1">
                <a:solidFill>
                  <a:srgbClr val="00B1A5"/>
                </a:solidFill>
                <a:latin typeface="Tw Cen MT" panose="020B0602020104020603" pitchFamily="34" charset="0"/>
                <a:cs typeface="Arial" pitchFamily="34" charset="0"/>
              </a:rPr>
              <a:t>Feature</a:t>
            </a:r>
            <a:r>
              <a:rPr lang="fr-FR" sz="1100" b="1" dirty="0">
                <a:solidFill>
                  <a:srgbClr val="00B1A5"/>
                </a:solidFill>
                <a:latin typeface="Tw Cen MT" panose="020B0602020104020603" pitchFamily="34" charset="0"/>
                <a:cs typeface="Arial" pitchFamily="34" charset="0"/>
              </a:rPr>
              <a:t> Engineering </a:t>
            </a:r>
            <a:endParaRPr lang="en-US" sz="1100" b="1" dirty="0">
              <a:solidFill>
                <a:srgbClr val="00B1A5"/>
              </a:solidFill>
              <a:latin typeface="Tw Cen MT" panose="020B0602020104020603" pitchFamily="34" charset="0"/>
              <a:cs typeface="Arial" pitchFamily="34" charset="0"/>
            </a:endParaRPr>
          </a:p>
        </p:txBody>
      </p:sp>
      <p:sp>
        <p:nvSpPr>
          <p:cNvPr id="47" name="TextBox 46">
            <a:extLst>
              <a:ext uri="{FF2B5EF4-FFF2-40B4-BE49-F238E27FC236}">
                <a16:creationId xmlns:a16="http://schemas.microsoft.com/office/drawing/2014/main" id="{15D7ACEE-6AEB-4B53-AFB2-CEC2AAB0BF36}"/>
              </a:ext>
            </a:extLst>
          </p:cNvPr>
          <p:cNvSpPr txBox="1"/>
          <p:nvPr/>
        </p:nvSpPr>
        <p:spPr>
          <a:xfrm>
            <a:off x="2247038" y="2815751"/>
            <a:ext cx="642597" cy="261610"/>
          </a:xfrm>
          <a:prstGeom prst="rect">
            <a:avLst/>
          </a:prstGeom>
          <a:noFill/>
        </p:spPr>
        <p:txBody>
          <a:bodyPr wrap="square" rtlCol="0">
            <a:spAutoFit/>
          </a:bodyPr>
          <a:lstStyle/>
          <a:p>
            <a:pPr defTabSz="685771"/>
            <a:r>
              <a:rPr lang="fr-FR" sz="1100" b="1" dirty="0" err="1">
                <a:solidFill>
                  <a:srgbClr val="00B1A5"/>
                </a:solidFill>
                <a:latin typeface="Tw Cen MT" panose="020B0602020104020603" pitchFamily="34" charset="0"/>
                <a:cs typeface="Arial" pitchFamily="34" charset="0"/>
              </a:rPr>
              <a:t>Outliers</a:t>
            </a:r>
            <a:endParaRPr lang="en-US" sz="1100" b="1" dirty="0">
              <a:solidFill>
                <a:srgbClr val="00B1A5"/>
              </a:solidFill>
              <a:latin typeface="Tw Cen MT" panose="020B0602020104020603" pitchFamily="34" charset="0"/>
              <a:cs typeface="Arial" pitchFamily="34" charset="0"/>
            </a:endParaRPr>
          </a:p>
        </p:txBody>
      </p:sp>
      <p:cxnSp>
        <p:nvCxnSpPr>
          <p:cNvPr id="48" name="Straight Connector 47">
            <a:extLst>
              <a:ext uri="{FF2B5EF4-FFF2-40B4-BE49-F238E27FC236}">
                <a16:creationId xmlns:a16="http://schemas.microsoft.com/office/drawing/2014/main" id="{6D974CC9-80C8-4671-93DC-72B017A5FCE3}"/>
              </a:ext>
            </a:extLst>
          </p:cNvPr>
          <p:cNvCxnSpPr/>
          <p:nvPr/>
        </p:nvCxnSpPr>
        <p:spPr>
          <a:xfrm>
            <a:off x="2603583" y="3149983"/>
            <a:ext cx="0" cy="734613"/>
          </a:xfrm>
          <a:prstGeom prst="line">
            <a:avLst/>
          </a:prstGeom>
          <a:ln w="28575">
            <a:solidFill>
              <a:srgbClr val="00B1A5"/>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F578609-5AA2-4922-AB34-D4D82D361272}"/>
              </a:ext>
            </a:extLst>
          </p:cNvPr>
          <p:cNvCxnSpPr/>
          <p:nvPr/>
        </p:nvCxnSpPr>
        <p:spPr>
          <a:xfrm>
            <a:off x="4961924" y="2728804"/>
            <a:ext cx="0" cy="1172012"/>
          </a:xfrm>
          <a:prstGeom prst="line">
            <a:avLst/>
          </a:prstGeom>
          <a:ln w="28575">
            <a:solidFill>
              <a:srgbClr val="00242E"/>
            </a:solidFill>
            <a:prstDash val="sysDash"/>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BA57965F-060C-435A-B269-FB46BE7BF9F6}"/>
              </a:ext>
            </a:extLst>
          </p:cNvPr>
          <p:cNvSpPr txBox="1"/>
          <p:nvPr/>
        </p:nvSpPr>
        <p:spPr>
          <a:xfrm>
            <a:off x="4531198" y="2415611"/>
            <a:ext cx="831068" cy="261610"/>
          </a:xfrm>
          <a:prstGeom prst="rect">
            <a:avLst/>
          </a:prstGeom>
          <a:noFill/>
        </p:spPr>
        <p:txBody>
          <a:bodyPr wrap="square" rtlCol="0">
            <a:spAutoFit/>
          </a:bodyPr>
          <a:lstStyle/>
          <a:p>
            <a:pPr defTabSz="685771"/>
            <a:r>
              <a:rPr lang="fr-FR" sz="1100" b="1" dirty="0">
                <a:solidFill>
                  <a:srgbClr val="00242E"/>
                </a:solidFill>
                <a:latin typeface="Tw Cen MT" panose="020B0602020104020603" pitchFamily="34" charset="0"/>
                <a:cs typeface="Arial" pitchFamily="34" charset="0"/>
              </a:rPr>
              <a:t>Split Data</a:t>
            </a:r>
            <a:endParaRPr lang="en-US" sz="1100" b="1" dirty="0">
              <a:solidFill>
                <a:srgbClr val="00242E"/>
              </a:solidFill>
              <a:latin typeface="Tw Cen MT" panose="020B0602020104020603" pitchFamily="34" charset="0"/>
              <a:cs typeface="Arial" pitchFamily="34" charset="0"/>
            </a:endParaRPr>
          </a:p>
        </p:txBody>
      </p:sp>
      <p:cxnSp>
        <p:nvCxnSpPr>
          <p:cNvPr id="51" name="Straight Connector 50">
            <a:extLst>
              <a:ext uri="{FF2B5EF4-FFF2-40B4-BE49-F238E27FC236}">
                <a16:creationId xmlns:a16="http://schemas.microsoft.com/office/drawing/2014/main" id="{EE658F74-17C7-4D87-93BE-CCC85FA6BECE}"/>
              </a:ext>
            </a:extLst>
          </p:cNvPr>
          <p:cNvCxnSpPr>
            <a:cxnSpLocks/>
          </p:cNvCxnSpPr>
          <p:nvPr/>
        </p:nvCxnSpPr>
        <p:spPr>
          <a:xfrm flipH="1">
            <a:off x="8090913" y="3374844"/>
            <a:ext cx="20327" cy="525403"/>
          </a:xfrm>
          <a:prstGeom prst="line">
            <a:avLst/>
          </a:prstGeom>
          <a:ln w="28575">
            <a:solidFill>
              <a:srgbClr val="5C92AB"/>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0CF7AA55-B7D1-4A34-8149-4CAF4B1770FA}"/>
              </a:ext>
            </a:extLst>
          </p:cNvPr>
          <p:cNvSpPr txBox="1"/>
          <p:nvPr/>
        </p:nvSpPr>
        <p:spPr>
          <a:xfrm>
            <a:off x="7773448" y="3105720"/>
            <a:ext cx="836400" cy="155602"/>
          </a:xfrm>
          <a:prstGeom prst="rect">
            <a:avLst/>
          </a:prstGeom>
          <a:noFill/>
        </p:spPr>
        <p:txBody>
          <a:bodyPr wrap="square" rtlCol="0">
            <a:spAutoFit/>
          </a:bodyPr>
          <a:lstStyle/>
          <a:p>
            <a:pPr defTabSz="685771"/>
            <a:r>
              <a:rPr lang="fr-FR" sz="1100" b="1" dirty="0">
                <a:solidFill>
                  <a:srgbClr val="5C92AB"/>
                </a:solidFill>
                <a:latin typeface="Tw Cen MT" panose="020B0602020104020603" pitchFamily="34" charset="0"/>
                <a:cs typeface="Arial" pitchFamily="34" charset="0"/>
              </a:rPr>
              <a:t>Monitoring</a:t>
            </a:r>
            <a:endParaRPr lang="en-US" sz="1100" b="1" dirty="0">
              <a:solidFill>
                <a:srgbClr val="5C92AB"/>
              </a:solidFill>
              <a:latin typeface="Tw Cen MT" panose="020B0602020104020603" pitchFamily="34" charset="0"/>
              <a:cs typeface="Arial" pitchFamily="34" charset="0"/>
            </a:endParaRPr>
          </a:p>
        </p:txBody>
      </p:sp>
      <p:sp>
        <p:nvSpPr>
          <p:cNvPr id="53" name="Rectangle 52">
            <a:extLst>
              <a:ext uri="{FF2B5EF4-FFF2-40B4-BE49-F238E27FC236}">
                <a16:creationId xmlns:a16="http://schemas.microsoft.com/office/drawing/2014/main" id="{5F848C0C-3971-43A7-9C42-7B03A10F0E56}"/>
              </a:ext>
            </a:extLst>
          </p:cNvPr>
          <p:cNvSpPr/>
          <p:nvPr/>
        </p:nvSpPr>
        <p:spPr>
          <a:xfrm>
            <a:off x="85262" y="960998"/>
            <a:ext cx="2537874" cy="369332"/>
          </a:xfrm>
          <a:prstGeom prst="rect">
            <a:avLst/>
          </a:prstGeom>
          <a:solidFill>
            <a:schemeClr val="accent1"/>
          </a:solidFill>
        </p:spPr>
        <p:txBody>
          <a:bodyPr wrap="none">
            <a:spAutoFit/>
          </a:bodyPr>
          <a:lstStyle/>
          <a:p>
            <a:r>
              <a:rPr lang="en-US" b="1" dirty="0"/>
              <a:t>Decision</a:t>
            </a:r>
            <a:r>
              <a:rPr lang="fr-FR" b="1" dirty="0"/>
              <a:t> Model Pipeline </a:t>
            </a:r>
            <a:endParaRPr lang="en-US" b="1" dirty="0"/>
          </a:p>
        </p:txBody>
      </p:sp>
      <p:sp>
        <p:nvSpPr>
          <p:cNvPr id="54" name="Rectangle 53">
            <a:extLst>
              <a:ext uri="{FF2B5EF4-FFF2-40B4-BE49-F238E27FC236}">
                <a16:creationId xmlns:a16="http://schemas.microsoft.com/office/drawing/2014/main" id="{E6055FAA-40FE-4908-AC8B-CEA343593568}"/>
              </a:ext>
            </a:extLst>
          </p:cNvPr>
          <p:cNvSpPr/>
          <p:nvPr/>
        </p:nvSpPr>
        <p:spPr>
          <a:xfrm>
            <a:off x="50344" y="914400"/>
            <a:ext cx="8784805" cy="386044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5853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9144000" cy="5143499"/>
          </a:xfrm>
          <a:solidFill>
            <a:schemeClr val="tx2"/>
          </a:solidFill>
        </p:spPr>
        <p:txBody>
          <a:bodyPr lIns="351000" rIns="486000"/>
          <a:lstStyle/>
          <a:p>
            <a:pPr marL="0" lvl="2" indent="0">
              <a:lnSpc>
                <a:spcPct val="150000"/>
              </a:lnSpc>
              <a:buNone/>
            </a:pPr>
            <a:endParaRPr lang="en-US" i="1" dirty="0">
              <a:solidFill>
                <a:schemeClr val="bg1"/>
              </a:solidFill>
            </a:endParaRPr>
          </a:p>
          <a:p>
            <a:pPr marL="0" lvl="2" indent="0">
              <a:lnSpc>
                <a:spcPct val="150000"/>
              </a:lnSpc>
              <a:buNone/>
            </a:pPr>
            <a:endParaRPr lang="en-US" i="1" dirty="0">
              <a:solidFill>
                <a:schemeClr val="bg1"/>
              </a:solidFill>
            </a:endParaRPr>
          </a:p>
          <a:p>
            <a:pPr marL="0" lvl="2" indent="0" algn="l">
              <a:buNone/>
            </a:pPr>
            <a:endParaRPr lang="fr-FR" sz="2400" dirty="0">
              <a:solidFill>
                <a:schemeClr val="bg1"/>
              </a:solidFill>
            </a:endParaRPr>
          </a:p>
        </p:txBody>
      </p:sp>
      <p:sp>
        <p:nvSpPr>
          <p:cNvPr id="2" name="Right Triangle 1">
            <a:extLst>
              <a:ext uri="{FF2B5EF4-FFF2-40B4-BE49-F238E27FC236}">
                <a16:creationId xmlns:a16="http://schemas.microsoft.com/office/drawing/2014/main" id="{77BDC4F9-CEB5-4CEB-A9E4-BA6251C21778}"/>
              </a:ext>
            </a:extLst>
          </p:cNvPr>
          <p:cNvSpPr/>
          <p:nvPr/>
        </p:nvSpPr>
        <p:spPr>
          <a:xfrm>
            <a:off x="-3471" y="3870915"/>
            <a:ext cx="4772025" cy="1272584"/>
          </a:xfrm>
          <a:prstGeom prst="rtTriangl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25" dirty="0"/>
          </a:p>
        </p:txBody>
      </p:sp>
      <p:sp>
        <p:nvSpPr>
          <p:cNvPr id="11" name="Flowchart: Manual Input 10">
            <a:extLst>
              <a:ext uri="{FF2B5EF4-FFF2-40B4-BE49-F238E27FC236}">
                <a16:creationId xmlns:a16="http://schemas.microsoft.com/office/drawing/2014/main" id="{80058D10-7F66-4EB4-B6C3-6D30F9EFD304}"/>
              </a:ext>
            </a:extLst>
          </p:cNvPr>
          <p:cNvSpPr/>
          <p:nvPr/>
        </p:nvSpPr>
        <p:spPr>
          <a:xfrm>
            <a:off x="0" y="1"/>
            <a:ext cx="9144000" cy="408930"/>
          </a:xfrm>
          <a:prstGeom prst="flowChartManualInpu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Ins="405000" rtlCol="0" anchor="ctr"/>
          <a:lstStyle/>
          <a:p>
            <a:pPr algn="r"/>
            <a:r>
              <a:rPr lang="fr-FR" sz="2100" cap="small" dirty="0" err="1"/>
              <a:t>They</a:t>
            </a:r>
            <a:r>
              <a:rPr lang="fr-FR" sz="2100" cap="small" dirty="0"/>
              <a:t> Trust </a:t>
            </a:r>
            <a:r>
              <a:rPr lang="fr-FR" sz="2100" b="1" dirty="0"/>
              <a:t>axe</a:t>
            </a:r>
            <a:r>
              <a:rPr lang="fr-FR" sz="2100" dirty="0"/>
              <a:t>finance</a:t>
            </a:r>
            <a:r>
              <a:rPr lang="fr-FR" sz="2100" cap="small" dirty="0"/>
              <a:t> and </a:t>
            </a:r>
            <a:r>
              <a:rPr lang="fr-FR" sz="2100" cap="small" dirty="0" err="1"/>
              <a:t>say</a:t>
            </a:r>
            <a:r>
              <a:rPr lang="fr-FR" sz="2100" cap="small" dirty="0"/>
              <a:t> </a:t>
            </a:r>
            <a:r>
              <a:rPr lang="fr-FR" sz="2100" cap="small" dirty="0" err="1"/>
              <a:t>it</a:t>
            </a:r>
            <a:r>
              <a:rPr lang="fr-FR" sz="2100" cap="small" dirty="0"/>
              <a:t> best</a:t>
            </a:r>
          </a:p>
        </p:txBody>
      </p:sp>
      <p:pic>
        <p:nvPicPr>
          <p:cNvPr id="9" name="Picture 8">
            <a:extLst>
              <a:ext uri="{FF2B5EF4-FFF2-40B4-BE49-F238E27FC236}">
                <a16:creationId xmlns:a16="http://schemas.microsoft.com/office/drawing/2014/main" id="{ACCEB1A3-4D28-458C-A14D-878B4BFA6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066" y="4332747"/>
            <a:ext cx="1369256" cy="666144"/>
          </a:xfrm>
          <a:prstGeom prst="rect">
            <a:avLst/>
          </a:prstGeom>
        </p:spPr>
      </p:pic>
      <p:grpSp>
        <p:nvGrpSpPr>
          <p:cNvPr id="13" name="Group 12">
            <a:extLst>
              <a:ext uri="{FF2B5EF4-FFF2-40B4-BE49-F238E27FC236}">
                <a16:creationId xmlns:a16="http://schemas.microsoft.com/office/drawing/2014/main" id="{D79A303A-5C27-4F27-A191-46F3EFAF885C}"/>
              </a:ext>
            </a:extLst>
          </p:cNvPr>
          <p:cNvGrpSpPr/>
          <p:nvPr/>
        </p:nvGrpSpPr>
        <p:grpSpPr>
          <a:xfrm>
            <a:off x="1079491" y="1371669"/>
            <a:ext cx="7922561" cy="3386087"/>
            <a:chOff x="1436708" y="3662668"/>
            <a:chExt cx="7036833" cy="4514782"/>
          </a:xfrm>
        </p:grpSpPr>
        <p:sp>
          <p:nvSpPr>
            <p:cNvPr id="16" name="Rectangle 15">
              <a:extLst>
                <a:ext uri="{FF2B5EF4-FFF2-40B4-BE49-F238E27FC236}">
                  <a16:creationId xmlns:a16="http://schemas.microsoft.com/office/drawing/2014/main" id="{BDEA0932-382C-4396-A38C-64629D2E49FC}"/>
                </a:ext>
              </a:extLst>
            </p:cNvPr>
            <p:cNvSpPr/>
            <p:nvPr/>
          </p:nvSpPr>
          <p:spPr>
            <a:xfrm>
              <a:off x="4384444" y="7312121"/>
              <a:ext cx="4089097" cy="865329"/>
            </a:xfrm>
            <a:prstGeom prst="rect">
              <a:avLst/>
            </a:prstGeom>
            <a:noFill/>
          </p:spPr>
          <p:txBody>
            <a:bodyPr wrap="square" lIns="135000" tIns="135000" rIns="135000" bIns="81000">
              <a:spAutoFit/>
            </a:bodyPr>
            <a:lstStyle/>
            <a:p>
              <a:pPr algn="r"/>
              <a:r>
                <a:rPr lang="fr-FR" sz="1400" dirty="0">
                  <a:solidFill>
                    <a:schemeClr val="bg1"/>
                  </a:solidFill>
                </a:rPr>
                <a:t>Corporate and Commercial Lending</a:t>
              </a:r>
            </a:p>
            <a:p>
              <a:pPr algn="r"/>
              <a:r>
                <a:rPr lang="fr-FR" sz="1400" dirty="0">
                  <a:solidFill>
                    <a:schemeClr val="bg1"/>
                  </a:solidFill>
                </a:rPr>
                <a:t>Corporate </a:t>
              </a:r>
              <a:r>
                <a:rPr lang="fr-FR" sz="1400" dirty="0" err="1">
                  <a:solidFill>
                    <a:schemeClr val="bg1"/>
                  </a:solidFill>
                </a:rPr>
                <a:t>Credit</a:t>
              </a:r>
              <a:r>
                <a:rPr lang="fr-FR" sz="1400" dirty="0">
                  <a:solidFill>
                    <a:schemeClr val="bg1"/>
                  </a:solidFill>
                </a:rPr>
                <a:t> </a:t>
              </a:r>
              <a:r>
                <a:rPr lang="fr-FR" sz="1400" dirty="0" err="1">
                  <a:solidFill>
                    <a:schemeClr val="bg1"/>
                  </a:solidFill>
                </a:rPr>
                <a:t>Analyst</a:t>
              </a:r>
              <a:r>
                <a:rPr lang="fr-FR" sz="1400" dirty="0">
                  <a:solidFill>
                    <a:schemeClr val="bg1"/>
                  </a:solidFill>
                </a:rPr>
                <a:t> – Sterling Bank Plc</a:t>
              </a:r>
            </a:p>
          </p:txBody>
        </p:sp>
        <p:sp>
          <p:nvSpPr>
            <p:cNvPr id="17" name="Speech Bubble: Rectangle 16">
              <a:extLst>
                <a:ext uri="{FF2B5EF4-FFF2-40B4-BE49-F238E27FC236}">
                  <a16:creationId xmlns:a16="http://schemas.microsoft.com/office/drawing/2014/main" id="{634B1C64-96D1-486F-B0FE-2E87DF2E76D7}"/>
                </a:ext>
              </a:extLst>
            </p:cNvPr>
            <p:cNvSpPr/>
            <p:nvPr/>
          </p:nvSpPr>
          <p:spPr>
            <a:xfrm>
              <a:off x="1436708" y="3662668"/>
              <a:ext cx="6553264" cy="1826958"/>
            </a:xfrm>
            <a:prstGeom prst="wedgeRectCallout">
              <a:avLst>
                <a:gd name="adj1" fmla="val 43491"/>
                <a:gd name="adj2" fmla="val 79675"/>
              </a:avLst>
            </a:prstGeom>
            <a:noFill/>
            <a:ln>
              <a:noFill/>
            </a:ln>
          </p:spPr>
          <p:style>
            <a:lnRef idx="1">
              <a:schemeClr val="accent1"/>
            </a:lnRef>
            <a:fillRef idx="3">
              <a:schemeClr val="accent1"/>
            </a:fillRef>
            <a:effectRef idx="2">
              <a:schemeClr val="accent1"/>
            </a:effectRef>
            <a:fontRef idx="minor">
              <a:schemeClr val="lt1"/>
            </a:fontRef>
          </p:style>
          <p:txBody>
            <a:bodyPr lIns="135000" tIns="162000" rIns="135000" bIns="81000" rtlCol="0" anchor="ctr"/>
            <a:lstStyle/>
            <a:p>
              <a:pPr algn="just">
                <a:lnSpc>
                  <a:spcPct val="150000"/>
                </a:lnSpc>
              </a:pPr>
              <a:endParaRPr lang="fr-FR" sz="1425" dirty="0"/>
            </a:p>
            <a:p>
              <a:pPr algn="just">
                <a:lnSpc>
                  <a:spcPct val="150000"/>
                </a:lnSpc>
              </a:pPr>
              <a:r>
                <a:rPr lang="en-US" sz="1425" i="1" dirty="0"/>
                <a:t> Since ACP’s implementation, we’ve noticed a clear improvement in the corporate lending performance. ACP Integrates a robust and flexible workflow engine allowing design and storage of risk rating/scoring templates and their modification at anytime with complete self-sufficiency. ACP also allows us to easily compute and complete financial ratios analysis…</a:t>
              </a:r>
              <a:endParaRPr lang="en-US" sz="1425" dirty="0"/>
            </a:p>
            <a:p>
              <a:pPr algn="just"/>
              <a:endParaRPr lang="fr-FR" sz="1425" dirty="0"/>
            </a:p>
          </p:txBody>
        </p:sp>
      </p:grpSp>
      <p:sp>
        <p:nvSpPr>
          <p:cNvPr id="12" name="TextBox 11">
            <a:extLst>
              <a:ext uri="{FF2B5EF4-FFF2-40B4-BE49-F238E27FC236}">
                <a16:creationId xmlns:a16="http://schemas.microsoft.com/office/drawing/2014/main" id="{224926A7-E9A4-4FFD-8D36-3B25A66D7F4F}"/>
              </a:ext>
            </a:extLst>
          </p:cNvPr>
          <p:cNvSpPr txBox="1"/>
          <p:nvPr/>
        </p:nvSpPr>
        <p:spPr>
          <a:xfrm rot="10800000">
            <a:off x="6571600" y="782655"/>
            <a:ext cx="257112"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
        <p:nvSpPr>
          <p:cNvPr id="18" name="TextBox 17">
            <a:extLst>
              <a:ext uri="{FF2B5EF4-FFF2-40B4-BE49-F238E27FC236}">
                <a16:creationId xmlns:a16="http://schemas.microsoft.com/office/drawing/2014/main" id="{53C325B8-7646-4D72-8520-FD605D9F80CF}"/>
              </a:ext>
            </a:extLst>
          </p:cNvPr>
          <p:cNvSpPr txBox="1"/>
          <p:nvPr/>
        </p:nvSpPr>
        <p:spPr>
          <a:xfrm>
            <a:off x="677442" y="531468"/>
            <a:ext cx="342816" cy="3012363"/>
          </a:xfrm>
          <a:prstGeom prst="rect">
            <a:avLst/>
          </a:prstGeom>
          <a:noFill/>
        </p:spPr>
        <p:txBody>
          <a:bodyPr wrap="square" rtlCol="0">
            <a:spAutoFit/>
          </a:bodyPr>
          <a:lstStyle/>
          <a:p>
            <a:r>
              <a:rPr lang="fr-FR" sz="10350" dirty="0">
                <a:solidFill>
                  <a:schemeClr val="accent3"/>
                </a:solidFill>
                <a:latin typeface="Broadway" panose="04040905080B02020502" pitchFamily="82" charset="0"/>
                <a:ea typeface="Adobe Kaiti Std R" panose="02020400000000000000" pitchFamily="18" charset="-128"/>
                <a:cs typeface="Adobe Hebrew" panose="02040503050201020203" pitchFamily="18" charset="-79"/>
              </a:rPr>
              <a:t>«</a:t>
            </a:r>
            <a:r>
              <a:rPr lang="fr-FR" sz="8625" dirty="0">
                <a:solidFill>
                  <a:schemeClr val="accent3"/>
                </a:solidFill>
                <a:latin typeface="Adobe Gurmukhi" panose="01010101010101010101" pitchFamily="50" charset="0"/>
                <a:cs typeface="Adobe Gurmukhi" panose="01010101010101010101" pitchFamily="50" charset="0"/>
              </a:rPr>
              <a:t> </a:t>
            </a:r>
          </a:p>
        </p:txBody>
      </p:sp>
    </p:spTree>
    <p:extLst>
      <p:ext uri="{BB962C8B-B14F-4D97-AF65-F5344CB8AC3E}">
        <p14:creationId xmlns:p14="http://schemas.microsoft.com/office/powerpoint/2010/main" val="3948405473"/>
      </p:ext>
    </p:extLst>
  </p:cSld>
  <p:clrMapOvr>
    <a:masterClrMapping/>
  </p:clrMapOvr>
  <mc:AlternateContent xmlns:mc="http://schemas.openxmlformats.org/markup-compatibility/2006" xmlns:p14="http://schemas.microsoft.com/office/powerpoint/2010/main">
    <mc:Choice Requires="p14">
      <p:transition spd="slow" p14:dur="3500" advClick="0" advTm="25000">
        <p14:reveal/>
      </p:transition>
    </mc:Choice>
    <mc:Fallback xmlns="">
      <p:transition spd="slow" advClick="0" advTm="25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F41E109-9D24-49C8-9670-E8950893ADC1}"/>
              </a:ext>
            </a:extLst>
          </p:cNvPr>
          <p:cNvSpPr/>
          <p:nvPr/>
        </p:nvSpPr>
        <p:spPr bwMode="gray">
          <a:xfrm>
            <a:off x="1248756" y="2006540"/>
            <a:ext cx="2430317" cy="846354"/>
          </a:xfrm>
          <a:prstGeom prst="rect">
            <a:avLst/>
          </a:prstGeom>
          <a:solidFill>
            <a:schemeClr val="accent3"/>
          </a:solidFill>
          <a:ln w="19050" algn="ctr">
            <a:noFill/>
            <a:round/>
            <a:headEnd/>
            <a:tailEnd/>
          </a:ln>
          <a:effectLst/>
        </p:spPr>
        <p:txBody>
          <a:bodyPr wrap="none" lIns="68891" tIns="34442" rIns="68891" bIns="34442" rtlCol="0" anchor="ctr"/>
          <a:lstStyle/>
          <a:p>
            <a:pPr algn="ctr" defTabSz="692944">
              <a:spcAft>
                <a:spcPct val="50000"/>
              </a:spcAft>
              <a:buClr>
                <a:srgbClr val="0099CC"/>
              </a:buClr>
            </a:pPr>
            <a:r>
              <a:rPr lang="fr-FR" sz="2100" dirty="0">
                <a:solidFill>
                  <a:schemeClr val="bg1"/>
                </a:solidFill>
                <a:latin typeface="+mj-lt"/>
                <a:ea typeface="SimSun" pitchFamily="2" charset="-122"/>
                <a:cs typeface="Arial" pitchFamily="34" charset="0"/>
              </a:rPr>
              <a:t>Q &amp; A</a:t>
            </a:r>
          </a:p>
        </p:txBody>
      </p:sp>
    </p:spTree>
    <p:extLst>
      <p:ext uri="{BB962C8B-B14F-4D97-AF65-F5344CB8AC3E}">
        <p14:creationId xmlns:p14="http://schemas.microsoft.com/office/powerpoint/2010/main" val="295074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9727" y="2218178"/>
            <a:ext cx="1867903" cy="459905"/>
          </a:xfrm>
          <a:prstGeom prst="rect">
            <a:avLst/>
          </a:prstGeom>
        </p:spPr>
        <p:txBody>
          <a:bodyPr/>
          <a:lstStyle/>
          <a:p>
            <a:r>
              <a:rPr lang="fr-FR" sz="2100" dirty="0">
                <a:solidFill>
                  <a:schemeClr val="accent3"/>
                </a:solidFill>
              </a:rPr>
              <a:t>Contacts</a:t>
            </a:r>
          </a:p>
        </p:txBody>
      </p:sp>
      <p:sp>
        <p:nvSpPr>
          <p:cNvPr id="7" name="Rectangle 2">
            <a:extLst>
              <a:ext uri="{FF2B5EF4-FFF2-40B4-BE49-F238E27FC236}">
                <a16:creationId xmlns:a16="http://schemas.microsoft.com/office/drawing/2014/main" id="{4AA9D991-788E-460E-8FA0-C4F12640C964}"/>
              </a:ext>
            </a:extLst>
          </p:cNvPr>
          <p:cNvSpPr>
            <a:spLocks noChangeArrowheads="1"/>
          </p:cNvSpPr>
          <p:nvPr/>
        </p:nvSpPr>
        <p:spPr bwMode="auto">
          <a:xfrm>
            <a:off x="2940844" y="1253315"/>
            <a:ext cx="164148" cy="588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r>
              <a:rPr lang="fr-FR" altLang="fr-FR" sz="900">
                <a:solidFill>
                  <a:srgbClr val="002430"/>
                </a:solidFill>
                <a:latin typeface="Calibri" panose="020F0502020204030204" pitchFamily="34" charset="0"/>
                <a:ea typeface="Calibri" panose="020F0502020204030204" pitchFamily="34" charset="0"/>
                <a:cs typeface="Times New Roman" panose="02020603050405020304" pitchFamily="18" charset="0"/>
              </a:rPr>
              <a:t> </a:t>
            </a:r>
            <a:endParaRPr lang="fr-FR" altLang="fr-FR" sz="600"/>
          </a:p>
          <a:p>
            <a:pPr eaLnBrk="0" fontAlgn="base" hangingPunct="0">
              <a:spcBef>
                <a:spcPct val="0"/>
              </a:spcBef>
              <a:spcAft>
                <a:spcPct val="0"/>
              </a:spcAft>
            </a:pPr>
            <a:r>
              <a:rPr lang="fr-FR" altLang="fr-FR" sz="825">
                <a:solidFill>
                  <a:srgbClr val="00133A"/>
                </a:solidFill>
                <a:latin typeface="Calibri" panose="020F0502020204030204" pitchFamily="34" charset="0"/>
                <a:ea typeface="Times New Roman" panose="02020603050405020304" pitchFamily="18" charset="0"/>
                <a:cs typeface="Times New Roman" panose="02020603050405020304" pitchFamily="18" charset="0"/>
              </a:rPr>
              <a:t> </a:t>
            </a:r>
            <a:endParaRPr lang="fr-FR" altLang="fr-FR" sz="600"/>
          </a:p>
          <a:p>
            <a:pPr eaLnBrk="0" fontAlgn="base" hangingPunct="0">
              <a:spcBef>
                <a:spcPct val="0"/>
              </a:spcBef>
              <a:spcAft>
                <a:spcPct val="0"/>
              </a:spcAft>
            </a:pPr>
            <a:r>
              <a:rPr lang="en-US" altLang="fr-FR" sz="825">
                <a:solidFill>
                  <a:srgbClr val="00133A"/>
                </a:solidFill>
                <a:latin typeface="Calibri" panose="020F0502020204030204" pitchFamily="34" charset="0"/>
                <a:ea typeface="Calibri" panose="020F0502020204030204" pitchFamily="34" charset="0"/>
                <a:cs typeface="Calibri" panose="020F0502020204030204" pitchFamily="34" charset="0"/>
              </a:rPr>
              <a:t> </a:t>
            </a:r>
            <a:endParaRPr lang="fr-FR" altLang="fr-FR" sz="600"/>
          </a:p>
          <a:p>
            <a:pPr eaLnBrk="0" fontAlgn="base" hangingPunct="0">
              <a:spcBef>
                <a:spcPct val="0"/>
              </a:spcBef>
              <a:spcAft>
                <a:spcPct val="0"/>
              </a:spcAft>
            </a:pPr>
            <a:r>
              <a:rPr lang="fr-FR" altLang="fr-FR" sz="825">
                <a:latin typeface="Calibri" panose="020F0502020204030204" pitchFamily="34" charset="0"/>
                <a:ea typeface="Calibri" panose="020F0502020204030204" pitchFamily="34" charset="0"/>
                <a:cs typeface="Times New Roman" panose="02020603050405020304" pitchFamily="18" charset="0"/>
              </a:rPr>
              <a:t> </a:t>
            </a:r>
            <a:endParaRPr lang="fr-FR" altLang="fr-FR" sz="1425">
              <a:latin typeface="Arial" panose="020B0604020202020204" pitchFamily="34" charset="0"/>
            </a:endParaRPr>
          </a:p>
        </p:txBody>
      </p:sp>
      <p:grpSp>
        <p:nvGrpSpPr>
          <p:cNvPr id="3" name="Group 2">
            <a:extLst>
              <a:ext uri="{FF2B5EF4-FFF2-40B4-BE49-F238E27FC236}">
                <a16:creationId xmlns:a16="http://schemas.microsoft.com/office/drawing/2014/main" id="{63BB78F3-705D-4C3D-A73A-A1129EFE9C28}"/>
              </a:ext>
            </a:extLst>
          </p:cNvPr>
          <p:cNvGrpSpPr/>
          <p:nvPr/>
        </p:nvGrpSpPr>
        <p:grpSpPr>
          <a:xfrm>
            <a:off x="1047538" y="2792567"/>
            <a:ext cx="3805402" cy="813718"/>
            <a:chOff x="-523589" y="3220788"/>
            <a:chExt cx="5073869" cy="1084956"/>
          </a:xfrm>
        </p:grpSpPr>
        <p:sp>
          <p:nvSpPr>
            <p:cNvPr id="6" name="Rectangle 5">
              <a:extLst>
                <a:ext uri="{FF2B5EF4-FFF2-40B4-BE49-F238E27FC236}">
                  <a16:creationId xmlns:a16="http://schemas.microsoft.com/office/drawing/2014/main" id="{20683EA4-C276-4897-8D80-B984CDA4CC3C}"/>
                </a:ext>
              </a:extLst>
            </p:cNvPr>
            <p:cNvSpPr/>
            <p:nvPr/>
          </p:nvSpPr>
          <p:spPr>
            <a:xfrm>
              <a:off x="-523589" y="3220788"/>
              <a:ext cx="5073869" cy="40010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563"/>
                </a:spcBef>
                <a:spcAft>
                  <a:spcPts val="900"/>
                </a:spcAft>
              </a:pPr>
              <a:r>
                <a:rPr lang="en-US" sz="1350" dirty="0" smtClean="0">
                  <a:solidFill>
                    <a:srgbClr val="003039"/>
                  </a:solidFill>
                  <a:latin typeface="Tw Cen MT" panose="020B0602020104020603" pitchFamily="34" charset="0"/>
                  <a:ea typeface="Times New Roman" panose="02020603050405020304" pitchFamily="18" charset="0"/>
                  <a:cs typeface="Times New Roman" panose="02020603050405020304" pitchFamily="18" charset="0"/>
                </a:rPr>
                <a:t>Ferid KNANI </a:t>
              </a:r>
              <a:r>
                <a:rPr lang="en-US" sz="1350" dirty="0">
                  <a:solidFill>
                    <a:srgbClr val="002060"/>
                  </a:solidFill>
                  <a:latin typeface="Tw Cen MT" panose="020B0602020104020603" pitchFamily="34" charset="0"/>
                  <a:ea typeface="Times New Roman" panose="02020603050405020304" pitchFamily="18" charset="0"/>
                  <a:cs typeface="Times New Roman" panose="02020603050405020304" pitchFamily="18" charset="0"/>
                </a:rPr>
                <a:t> </a:t>
              </a:r>
              <a:r>
                <a:rPr lang="en-US" sz="1350" dirty="0">
                  <a:solidFill>
                    <a:srgbClr val="00A3A3"/>
                  </a:solidFill>
                  <a:latin typeface="Tw Cen MT" panose="020B0602020104020603" pitchFamily="34" charset="0"/>
                  <a:ea typeface="Times New Roman" panose="02020603050405020304" pitchFamily="18" charset="0"/>
                  <a:cs typeface="Times New Roman" panose="02020603050405020304" pitchFamily="18" charset="0"/>
                </a:rPr>
                <a:t>|  </a:t>
              </a:r>
              <a:r>
                <a:rPr lang="en-US" sz="1350" dirty="0" smtClean="0">
                  <a:solidFill>
                    <a:srgbClr val="00A3A3"/>
                  </a:solidFill>
                  <a:latin typeface="Tw Cen MT" panose="020B0602020104020603" pitchFamily="34" charset="0"/>
                  <a:ea typeface="Times New Roman" panose="02020603050405020304" pitchFamily="18" charset="0"/>
                  <a:cs typeface="Times New Roman" panose="02020603050405020304" pitchFamily="18" charset="0"/>
                </a:rPr>
                <a:t>Senior Business Developer Manager</a:t>
              </a:r>
              <a:endParaRPr lang="fr-FR" sz="105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cid:image011.png@01D245B9.551D8530">
              <a:extLst>
                <a:ext uri="{FF2B5EF4-FFF2-40B4-BE49-F238E27FC236}">
                  <a16:creationId xmlns:a16="http://schemas.microsoft.com/office/drawing/2014/main" id="{E04B228C-6BD5-44E6-9C9F-36BC20A2236E}"/>
                </a:ext>
              </a:extLst>
            </p:cNvPr>
            <p:cNvPicPr/>
            <p:nvPr/>
          </p:nvPicPr>
          <p:blipFill>
            <a:blip r:embed="rId3">
              <a:extLst>
                <a:ext uri="{28A0092B-C50C-407E-A947-70E740481C1C}">
                  <a14:useLocalDpi xmlns:a14="http://schemas.microsoft.com/office/drawing/2010/main"/>
                </a:ext>
              </a:extLst>
            </a:blip>
            <a:srcRect/>
            <a:stretch>
              <a:fillRect/>
            </a:stretch>
          </p:blipFill>
          <p:spPr bwMode="auto">
            <a:xfrm>
              <a:off x="1175429" y="4114490"/>
              <a:ext cx="95251" cy="95251"/>
            </a:xfrm>
            <a:prstGeom prst="rect">
              <a:avLst/>
            </a:prstGeom>
            <a:noFill/>
            <a:ln>
              <a:noFill/>
            </a:ln>
          </p:spPr>
        </p:pic>
        <p:sp>
          <p:nvSpPr>
            <p:cNvPr id="14" name="Rectangle 13">
              <a:extLst>
                <a:ext uri="{FF2B5EF4-FFF2-40B4-BE49-F238E27FC236}">
                  <a16:creationId xmlns:a16="http://schemas.microsoft.com/office/drawing/2014/main" id="{7135C863-91E0-4CCE-A688-E8C130230702}"/>
                </a:ext>
              </a:extLst>
            </p:cNvPr>
            <p:cNvSpPr/>
            <p:nvPr/>
          </p:nvSpPr>
          <p:spPr>
            <a:xfrm>
              <a:off x="692082" y="3607536"/>
              <a:ext cx="2642518" cy="369332"/>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563"/>
                </a:spcBef>
                <a:spcAft>
                  <a:spcPts val="900"/>
                </a:spcAft>
              </a:pPr>
              <a:r>
                <a:rPr lang="en-US" sz="1200" dirty="0" err="1" smtClean="0">
                  <a:solidFill>
                    <a:srgbClr val="003039"/>
                  </a:solidFill>
                  <a:latin typeface="Tw Cen MT" panose="020B0602020104020603" pitchFamily="34" charset="0"/>
                  <a:ea typeface="Times New Roman" panose="02020603050405020304" pitchFamily="18" charset="0"/>
                  <a:cs typeface="Times New Roman" panose="02020603050405020304" pitchFamily="18" charset="0"/>
                  <a:hlinkClick r:id="rId4"/>
                </a:rPr>
                <a:t>ferid.knani@axefinance.com</a:t>
              </a:r>
              <a:r>
                <a:rPr lang="en-US" sz="1200" dirty="0" smtClean="0">
                  <a:solidFill>
                    <a:srgbClr val="003039"/>
                  </a:solidFill>
                  <a:latin typeface="Tw Cen MT" panose="020B0602020104020603" pitchFamily="34" charset="0"/>
                  <a:ea typeface="Times New Roman" panose="02020603050405020304" pitchFamily="18" charset="0"/>
                  <a:cs typeface="Times New Roman" panose="02020603050405020304" pitchFamily="18" charset="0"/>
                </a:rPr>
                <a:t> </a:t>
              </a:r>
              <a:endParaRPr lang="fr-FR" sz="9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31B4AE22-BFFC-49A2-A95A-98969B0150F6}"/>
                </a:ext>
              </a:extLst>
            </p:cNvPr>
            <p:cNvSpPr/>
            <p:nvPr/>
          </p:nvSpPr>
          <p:spPr>
            <a:xfrm>
              <a:off x="1343376" y="4018486"/>
              <a:ext cx="1314891" cy="287258"/>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563"/>
                </a:spcBef>
                <a:spcAft>
                  <a:spcPts val="900"/>
                </a:spcAft>
              </a:pPr>
              <a:r>
                <a:rPr lang="en-US" sz="800" dirty="0">
                  <a:solidFill>
                    <a:srgbClr val="003039"/>
                  </a:solidFill>
                  <a:latin typeface="Tw Cen MT" panose="020B0602020104020603" pitchFamily="34" charset="0"/>
                  <a:ea typeface="Calibri" panose="020F0502020204030204" pitchFamily="34" charset="0"/>
                  <a:cs typeface="Times New Roman" panose="02020603050405020304" pitchFamily="18" charset="0"/>
                </a:rPr>
                <a:t>+216 </a:t>
              </a:r>
              <a:r>
                <a:rPr lang="en-US" sz="800" dirty="0" smtClean="0">
                  <a:solidFill>
                    <a:srgbClr val="003039"/>
                  </a:solidFill>
                  <a:latin typeface="Tw Cen MT" panose="020B0602020104020603" pitchFamily="34" charset="0"/>
                  <a:ea typeface="Calibri" panose="020F0502020204030204" pitchFamily="34" charset="0"/>
                  <a:cs typeface="Times New Roman" panose="02020603050405020304" pitchFamily="18" charset="0"/>
                </a:rPr>
                <a:t>56 31 31 60</a:t>
              </a:r>
              <a:endParaRPr lang="fr-FR" sz="600" dirty="0">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7194488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0A587E-27B7-4DD4-902B-662F6EAA421A}"/>
              </a:ext>
            </a:extLst>
          </p:cNvPr>
          <p:cNvSpPr>
            <a:spLocks noGrp="1"/>
          </p:cNvSpPr>
          <p:nvPr>
            <p:ph idx="1"/>
          </p:nvPr>
        </p:nvSpPr>
        <p:spPr>
          <a:xfrm>
            <a:off x="2514601" y="716374"/>
            <a:ext cx="6460330" cy="3741326"/>
          </a:xfrm>
        </p:spPr>
        <p:txBody>
          <a:bodyPr/>
          <a:lstStyle/>
          <a:p>
            <a:pPr algn="l">
              <a:lnSpc>
                <a:spcPct val="150000"/>
              </a:lnSpc>
            </a:pPr>
            <a:r>
              <a:rPr lang="en-US" sz="1200" dirty="0" smtClean="0"/>
              <a:t>Our framework carries a data analyst from the earliest steps of a data science project to its ultimate goal. </a:t>
            </a:r>
          </a:p>
          <a:p>
            <a:pPr algn="l">
              <a:lnSpc>
                <a:spcPct val="150000"/>
              </a:lnSpc>
            </a:pPr>
            <a:endParaRPr lang="en-US" sz="1200" dirty="0" smtClean="0"/>
          </a:p>
          <a:p>
            <a:pPr algn="l">
              <a:lnSpc>
                <a:spcPct val="150000"/>
              </a:lnSpc>
            </a:pPr>
            <a:r>
              <a:rPr lang="en-US" sz="1200" dirty="0" smtClean="0"/>
              <a:t>The framework supports automated jobs labeled within major process phases. </a:t>
            </a:r>
          </a:p>
          <a:p>
            <a:pPr algn="l">
              <a:lnSpc>
                <a:spcPct val="150000"/>
              </a:lnSpc>
            </a:pPr>
            <a:endParaRPr lang="en-US" sz="1200" dirty="0" smtClean="0"/>
          </a:p>
          <a:p>
            <a:pPr algn="l">
              <a:lnSpc>
                <a:spcPct val="150000"/>
              </a:lnSpc>
            </a:pPr>
            <a:r>
              <a:rPr lang="en-US" sz="1200" dirty="0" smtClean="0"/>
              <a:t>New functionalities are </a:t>
            </a:r>
            <a:r>
              <a:rPr lang="en-US" sz="1200" dirty="0"/>
              <a:t>continuously</a:t>
            </a:r>
            <a:r>
              <a:rPr lang="en-US" sz="1200" dirty="0" smtClean="0"/>
              <a:t> implemented and improved such that it helps with data wrangling, data cleaning, data visualization and modeling.</a:t>
            </a:r>
          </a:p>
          <a:p>
            <a:pPr algn="l">
              <a:lnSpc>
                <a:spcPct val="150000"/>
              </a:lnSpc>
            </a:pPr>
            <a:endParaRPr lang="en-US" sz="1200" dirty="0" smtClean="0"/>
          </a:p>
          <a:p>
            <a:pPr algn="l">
              <a:lnSpc>
                <a:spcPct val="150000"/>
              </a:lnSpc>
            </a:pPr>
            <a:r>
              <a:rPr lang="en-US" sz="1200" dirty="0" smtClean="0"/>
              <a:t>The framework </a:t>
            </a:r>
            <a:r>
              <a:rPr lang="en-US" sz="1200" dirty="0"/>
              <a:t>considers splitting </a:t>
            </a:r>
            <a:r>
              <a:rPr lang="en-US" sz="1200" dirty="0" smtClean="0"/>
              <a:t>functionalities into modular use so that each output can feed other steps (can be iterative processing or one direction progress)</a:t>
            </a:r>
          </a:p>
          <a:p>
            <a:pPr algn="l">
              <a:lnSpc>
                <a:spcPct val="150000"/>
              </a:lnSpc>
            </a:pPr>
            <a:endParaRPr lang="en-US" sz="1200" dirty="0"/>
          </a:p>
        </p:txBody>
      </p:sp>
      <p:sp>
        <p:nvSpPr>
          <p:cNvPr id="3" name="Title 2">
            <a:extLst>
              <a:ext uri="{FF2B5EF4-FFF2-40B4-BE49-F238E27FC236}">
                <a16:creationId xmlns:a16="http://schemas.microsoft.com/office/drawing/2014/main" id="{B40B5CC2-C1D6-437C-A49D-731B1755C484}"/>
              </a:ext>
            </a:extLst>
          </p:cNvPr>
          <p:cNvSpPr>
            <a:spLocks noGrp="1"/>
          </p:cNvSpPr>
          <p:nvPr>
            <p:ph type="title"/>
          </p:nvPr>
        </p:nvSpPr>
        <p:spPr/>
        <p:txBody>
          <a:bodyPr/>
          <a:lstStyle/>
          <a:p>
            <a:r>
              <a:rPr lang="en-US" dirty="0" smtClean="0"/>
              <a:t>Automated process for </a:t>
            </a:r>
            <a:r>
              <a:rPr lang="en-US" dirty="0" err="1" smtClean="0"/>
              <a:t>ScoreCard</a:t>
            </a:r>
            <a:r>
              <a:rPr lang="en-US" dirty="0" smtClean="0"/>
              <a:t> modeling</a:t>
            </a:r>
            <a:endParaRPr lang="en-US" dirty="0"/>
          </a:p>
        </p:txBody>
      </p:sp>
      <p:pic>
        <p:nvPicPr>
          <p:cNvPr id="4" name="Picture 3"/>
          <p:cNvPicPr>
            <a:picLocks noChangeAspect="1"/>
          </p:cNvPicPr>
          <p:nvPr/>
        </p:nvPicPr>
        <p:blipFill rotWithShape="1">
          <a:blip r:embed="rId2"/>
          <a:srcRect b="33292"/>
          <a:stretch/>
        </p:blipFill>
        <p:spPr>
          <a:xfrm>
            <a:off x="0" y="716373"/>
            <a:ext cx="2190750" cy="3983963"/>
          </a:xfrm>
          <a:prstGeom prst="rect">
            <a:avLst/>
          </a:prstGeom>
        </p:spPr>
      </p:pic>
    </p:spTree>
    <p:extLst>
      <p:ext uri="{BB962C8B-B14F-4D97-AF65-F5344CB8AC3E}">
        <p14:creationId xmlns:p14="http://schemas.microsoft.com/office/powerpoint/2010/main" val="723398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675" y="716374"/>
            <a:ext cx="2209800" cy="1257300"/>
          </a:xfrm>
          <a:prstGeom prst="rect">
            <a:avLst/>
          </a:prstGeom>
        </p:spPr>
      </p:pic>
      <p:pic>
        <p:nvPicPr>
          <p:cNvPr id="7" name="Picture 6"/>
          <p:cNvPicPr>
            <a:picLocks noChangeAspect="1"/>
          </p:cNvPicPr>
          <p:nvPr/>
        </p:nvPicPr>
        <p:blipFill>
          <a:blip r:embed="rId3"/>
          <a:stretch>
            <a:fillRect/>
          </a:stretch>
        </p:blipFill>
        <p:spPr>
          <a:xfrm>
            <a:off x="2276475" y="697152"/>
            <a:ext cx="6366297" cy="3957637"/>
          </a:xfrm>
          <a:prstGeom prst="rect">
            <a:avLst/>
          </a:prstGeom>
        </p:spPr>
      </p:pic>
      <p:sp>
        <p:nvSpPr>
          <p:cNvPr id="10"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312787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9854" y="716374"/>
            <a:ext cx="6864146" cy="3760376"/>
          </a:xfrm>
          <a:prstGeom prst="rect">
            <a:avLst/>
          </a:prstGeom>
        </p:spPr>
      </p:pic>
      <p:pic>
        <p:nvPicPr>
          <p:cNvPr id="6" name="Picture 5"/>
          <p:cNvPicPr>
            <a:picLocks noChangeAspect="1"/>
          </p:cNvPicPr>
          <p:nvPr/>
        </p:nvPicPr>
        <p:blipFill>
          <a:blip r:embed="rId3"/>
          <a:stretch>
            <a:fillRect/>
          </a:stretch>
        </p:blipFill>
        <p:spPr>
          <a:xfrm>
            <a:off x="0" y="716373"/>
            <a:ext cx="2279854" cy="1259919"/>
          </a:xfrm>
          <a:prstGeom prst="rect">
            <a:avLst/>
          </a:prstGeom>
        </p:spPr>
      </p:pic>
      <p:sp>
        <p:nvSpPr>
          <p:cNvPr id="9"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13037876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6374"/>
            <a:ext cx="2181225" cy="1181100"/>
          </a:xfrm>
          <a:prstGeom prst="rect">
            <a:avLst/>
          </a:prstGeom>
        </p:spPr>
      </p:pic>
      <p:pic>
        <p:nvPicPr>
          <p:cNvPr id="5" name="Picture 4"/>
          <p:cNvPicPr>
            <a:picLocks noChangeAspect="1"/>
          </p:cNvPicPr>
          <p:nvPr/>
        </p:nvPicPr>
        <p:blipFill>
          <a:blip r:embed="rId3"/>
          <a:stretch>
            <a:fillRect/>
          </a:stretch>
        </p:blipFill>
        <p:spPr>
          <a:xfrm>
            <a:off x="2181225" y="716374"/>
            <a:ext cx="6162675" cy="4021509"/>
          </a:xfrm>
          <a:prstGeom prst="rect">
            <a:avLst/>
          </a:prstGeom>
        </p:spPr>
      </p:pic>
      <p:sp>
        <p:nvSpPr>
          <p:cNvPr id="8"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26615431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6374"/>
            <a:ext cx="2181225" cy="1181100"/>
          </a:xfrm>
          <a:prstGeom prst="rect">
            <a:avLst/>
          </a:prstGeom>
        </p:spPr>
      </p:pic>
      <p:pic>
        <p:nvPicPr>
          <p:cNvPr id="2" name="Picture 1"/>
          <p:cNvPicPr>
            <a:picLocks noChangeAspect="1"/>
          </p:cNvPicPr>
          <p:nvPr/>
        </p:nvPicPr>
        <p:blipFill>
          <a:blip r:embed="rId3"/>
          <a:stretch>
            <a:fillRect/>
          </a:stretch>
        </p:blipFill>
        <p:spPr>
          <a:xfrm>
            <a:off x="2181225" y="716374"/>
            <a:ext cx="6664789" cy="4021510"/>
          </a:xfrm>
          <a:prstGeom prst="rect">
            <a:avLst/>
          </a:prstGeom>
        </p:spPr>
      </p:pic>
      <p:sp>
        <p:nvSpPr>
          <p:cNvPr id="7"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21117518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16374"/>
            <a:ext cx="2181225" cy="1181100"/>
          </a:xfrm>
          <a:prstGeom prst="rect">
            <a:avLst/>
          </a:prstGeom>
        </p:spPr>
      </p:pic>
      <p:pic>
        <p:nvPicPr>
          <p:cNvPr id="5" name="Picture 4"/>
          <p:cNvPicPr>
            <a:picLocks noChangeAspect="1"/>
          </p:cNvPicPr>
          <p:nvPr/>
        </p:nvPicPr>
        <p:blipFill>
          <a:blip r:embed="rId3"/>
          <a:stretch>
            <a:fillRect/>
          </a:stretch>
        </p:blipFill>
        <p:spPr>
          <a:xfrm>
            <a:off x="2181225" y="716374"/>
            <a:ext cx="6962775" cy="2972480"/>
          </a:xfrm>
          <a:prstGeom prst="rect">
            <a:avLst/>
          </a:prstGeom>
        </p:spPr>
      </p:pic>
      <p:sp>
        <p:nvSpPr>
          <p:cNvPr id="7"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1752815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0" y="695325"/>
            <a:ext cx="6953250" cy="3663349"/>
          </a:xfrm>
          <a:prstGeom prst="rect">
            <a:avLst/>
          </a:prstGeom>
        </p:spPr>
      </p:pic>
      <p:pic>
        <p:nvPicPr>
          <p:cNvPr id="5" name="Picture 4"/>
          <p:cNvPicPr>
            <a:picLocks noChangeAspect="1"/>
          </p:cNvPicPr>
          <p:nvPr/>
        </p:nvPicPr>
        <p:blipFill>
          <a:blip r:embed="rId3"/>
          <a:stretch>
            <a:fillRect/>
          </a:stretch>
        </p:blipFill>
        <p:spPr>
          <a:xfrm>
            <a:off x="-1" y="695324"/>
            <a:ext cx="2190751" cy="1285875"/>
          </a:xfrm>
          <a:prstGeom prst="rect">
            <a:avLst/>
          </a:prstGeom>
        </p:spPr>
      </p:pic>
      <p:sp>
        <p:nvSpPr>
          <p:cNvPr id="8" name="Title 2">
            <a:extLst>
              <a:ext uri="{FF2B5EF4-FFF2-40B4-BE49-F238E27FC236}">
                <a16:creationId xmlns:a16="http://schemas.microsoft.com/office/drawing/2014/main" id="{B40B5CC2-C1D6-437C-A49D-731B1755C484}"/>
              </a:ext>
            </a:extLst>
          </p:cNvPr>
          <p:cNvSpPr>
            <a:spLocks noGrp="1"/>
          </p:cNvSpPr>
          <p:nvPr>
            <p:ph type="title"/>
          </p:nvPr>
        </p:nvSpPr>
        <p:spPr>
          <a:xfrm>
            <a:off x="173413" y="150139"/>
            <a:ext cx="6826460" cy="454106"/>
          </a:xfrm>
        </p:spPr>
        <p:txBody>
          <a:bodyPr/>
          <a:lstStyle/>
          <a:p>
            <a:r>
              <a:rPr lang="en-US" dirty="0" smtClean="0"/>
              <a:t>Automated process for </a:t>
            </a:r>
            <a:r>
              <a:rPr lang="en-US" dirty="0" err="1" smtClean="0"/>
              <a:t>ScoreCard</a:t>
            </a:r>
            <a:r>
              <a:rPr lang="en-US" dirty="0" smtClean="0"/>
              <a:t> modeling</a:t>
            </a:r>
            <a:endParaRPr lang="en-US" dirty="0"/>
          </a:p>
        </p:txBody>
      </p:sp>
    </p:spTree>
    <p:extLst>
      <p:ext uri="{BB962C8B-B14F-4D97-AF65-F5344CB8AC3E}">
        <p14:creationId xmlns:p14="http://schemas.microsoft.com/office/powerpoint/2010/main" val="14623698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R_METADATA_KEY" val="0dc8887c-5128-48cf-b3f8-ef496defb237"/>
</p:tagLst>
</file>

<file path=ppt/theme/theme1.xml><?xml version="1.0" encoding="utf-8"?>
<a:theme xmlns:a="http://schemas.openxmlformats.org/drawingml/2006/main" name="Thème Office">
  <a:themeElements>
    <a:clrScheme name="axefinance_colors">
      <a:dk1>
        <a:srgbClr val="00242E"/>
      </a:dk1>
      <a:lt1>
        <a:sysClr val="window" lastClr="FFFFFF"/>
      </a:lt1>
      <a:dk2>
        <a:srgbClr val="00242E"/>
      </a:dk2>
      <a:lt2>
        <a:srgbClr val="EEECE1"/>
      </a:lt2>
      <a:accent1>
        <a:srgbClr val="5C92AB"/>
      </a:accent1>
      <a:accent2>
        <a:srgbClr val="FF6B00"/>
      </a:accent2>
      <a:accent3>
        <a:srgbClr val="00B1A5"/>
      </a:accent3>
      <a:accent4>
        <a:srgbClr val="C2B7AD"/>
      </a:accent4>
      <a:accent5>
        <a:srgbClr val="003366"/>
      </a:accent5>
      <a:accent6>
        <a:srgbClr val="FAC08F"/>
      </a:accent6>
      <a:hlink>
        <a:srgbClr val="00B1A5"/>
      </a:hlink>
      <a:folHlink>
        <a:srgbClr val="800080"/>
      </a:folHlink>
    </a:clrScheme>
    <a:fontScheme name="axefinance_font">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00242E"/>
        </a:solidFill>
        <a:ln w="19050" algn="ctr">
          <a:noFill/>
          <a:round/>
          <a:headEnd/>
          <a:tailEnd/>
        </a:ln>
        <a:effectLst>
          <a:outerShdw dist="35921" dir="2700000" algn="ctr" rotWithShape="0">
            <a:srgbClr val="B4B4B4"/>
          </a:outerShdw>
        </a:effectLst>
      </a:spPr>
      <a:bodyPr wrap="none" lIns="91854" tIns="45922" rIns="91854" bIns="45922" anchor="ctr"/>
      <a:lstStyle>
        <a:defPPr defTabSz="923925">
          <a:spcAft>
            <a:spcPct val="50000"/>
          </a:spcAft>
          <a:buClr>
            <a:srgbClr val="0099CC"/>
          </a:buClr>
          <a:buFont typeface="Wingdings" pitchFamily="2" charset="2"/>
          <a:buNone/>
          <a:defRPr sz="1600" dirty="0" smtClean="0">
            <a:solidFill>
              <a:schemeClr val="bg1"/>
            </a:solidFill>
            <a:latin typeface="+mj-lt"/>
            <a:ea typeface="SimSun" pitchFamily="2" charset="-122"/>
            <a:cs typeface="Arial" pitchFamily="34" charset="0"/>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xe_finance_ppt_template_2019.pptx" id="{4A3994FE-8C76-4EBB-8E64-8AC4E1B821A3}" vid="{18B1E3D0-039C-4036-8AC9-948432DCA5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ACP Technical Architecture" ma:contentTypeID="0x01010039628D09077AAE4192FE679527C1972A000A0E924F64721F4789BF19F94747FBF7" ma:contentTypeVersion="1" ma:contentTypeDescription="ACP Technical Architecture" ma:contentTypeScope="" ma:versionID="8ffa521f3167a65852c03049b5a3b10a">
  <xsd:schema xmlns:xsd="http://www.w3.org/2001/XMLSchema" xmlns:xs="http://www.w3.org/2001/XMLSchema" xmlns:p="http://schemas.microsoft.com/office/2006/metadata/properties" targetNamespace="http://schemas.microsoft.com/office/2006/metadata/properties" ma:root="true" ma:fieldsID="972445cd6a465eed4766ccf169b7a72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4C0476-D2E3-4E5B-9683-8A319BDFA75D}">
  <ds:schemaRefs>
    <ds:schemaRef ds:uri="http://schemas.microsoft.com/sharepoint/v3/contenttype/forms"/>
  </ds:schemaRefs>
</ds:datastoreItem>
</file>

<file path=customXml/itemProps2.xml><?xml version="1.0" encoding="utf-8"?>
<ds:datastoreItem xmlns:ds="http://schemas.openxmlformats.org/officeDocument/2006/customXml" ds:itemID="{9D9420A4-53A4-4D65-A95E-8FAE9AC07EEC}">
  <ds:schemaRefs>
    <ds:schemaRef ds:uri="http://schemas.openxmlformats.org/package/2006/metadata/core-properties"/>
    <ds:schemaRef ds:uri="http://purl.org/dc/terms/"/>
    <ds:schemaRef ds:uri="http://purl.org/dc/elements/1.1/"/>
    <ds:schemaRef ds:uri="http://www.w3.org/XML/1998/namespace"/>
    <ds:schemaRef ds:uri="http://schemas.microsoft.com/office/2006/metadata/properties"/>
    <ds:schemaRef ds:uri="http://schemas.microsoft.com/office/2006/documentManagement/types"/>
    <ds:schemaRef ds:uri="http://purl.org/dc/dcmitype/"/>
    <ds:schemaRef ds:uri="http://schemas.microsoft.com/office/infopath/2007/PartnerControls"/>
  </ds:schemaRefs>
</ds:datastoreItem>
</file>

<file path=customXml/itemProps3.xml><?xml version="1.0" encoding="utf-8"?>
<ds:datastoreItem xmlns:ds="http://schemas.openxmlformats.org/officeDocument/2006/customXml" ds:itemID="{3211C499-0666-4F2E-8054-256F1959B3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axe_finance_ppt_template_2019</Template>
  <TotalTime>0</TotalTime>
  <Words>614</Words>
  <Application>Microsoft Office PowerPoint</Application>
  <PresentationFormat>On-screen Show (16:9)</PresentationFormat>
  <Paragraphs>100</Paragraphs>
  <Slides>22</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SimSun</vt:lpstr>
      <vt:lpstr>Adobe Gurmukhi</vt:lpstr>
      <vt:lpstr>Adobe Hebrew</vt:lpstr>
      <vt:lpstr>Adobe Kaiti Std R</vt:lpstr>
      <vt:lpstr>Arial</vt:lpstr>
      <vt:lpstr>Broadway</vt:lpstr>
      <vt:lpstr>Calibri</vt:lpstr>
      <vt:lpstr>Segoe UI</vt:lpstr>
      <vt:lpstr>Tahoma</vt:lpstr>
      <vt:lpstr>Times New Roman</vt:lpstr>
      <vt:lpstr>Tw Cen MT</vt:lpstr>
      <vt:lpstr>Wingdings</vt:lpstr>
      <vt:lpstr>Thème Office</vt:lpstr>
      <vt:lpstr>For an end-to-end  Lending digitalization </vt:lpstr>
      <vt:lpstr>methodology to manage Data science projects</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Automated process for ScoreCard modeling</vt:lpstr>
      <vt:lpstr>PowerPoint Presentation</vt:lpstr>
      <vt:lpstr>PowerPoint Presentation</vt:lpstr>
      <vt:lpstr>PowerPoint Presentation</vt:lpstr>
      <vt:lpstr>PowerPoint Presentation</vt:lpstr>
      <vt:lpstr>PowerPoint Presentation</vt:lpstr>
      <vt:lpstr>Contacts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an end-to-end  Lending digitalization </dc:title>
  <dc:subject>Microsoft Dynamics</dc:subject>
  <dc:creator/>
  <cp:lastModifiedBy/>
  <cp:revision>11</cp:revision>
  <dcterms:created xsi:type="dcterms:W3CDTF">2020-04-13T10:35:45Z</dcterms:created>
  <dcterms:modified xsi:type="dcterms:W3CDTF">2020-06-17T17:22:54Z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0x01010039628D09077AAE4192FE679527C1972A000A0E924F64721F4789BF19F94747FBF7</vt:lpwstr>
  </property>
  <property fmtid="{D5CDD505-2E9C-101B-9397-08002B2CF9AE}" pid="3" name="TaxKeyword">
    <vt:lpwstr/>
  </property>
  <property fmtid="{D5CDD505-2E9C-101B-9397-08002B2CF9AE}" pid="4" name="Audiences">
    <vt:lpwstr/>
  </property>
  <property fmtid="{D5CDD505-2E9C-101B-9397-08002B2CF9AE}" pid="5" name="Products">
    <vt:lpwstr>11003;#Microsoft Dynamics CRM|835909d0-a755-41ff-93cd-f5207c609ef5</vt:lpwstr>
  </property>
  <property fmtid="{D5CDD505-2E9C-101B-9397-08002B2CF9AE}" pid="6" name="Capabilities">
    <vt:lpwstr/>
  </property>
  <property fmtid="{D5CDD505-2E9C-101B-9397-08002B2CF9AE}" pid="7" name="Region">
    <vt:lpwstr/>
  </property>
  <property fmtid="{D5CDD505-2E9C-101B-9397-08002B2CF9AE}" pid="8" name="Segments">
    <vt:lpwstr/>
  </property>
  <property fmtid="{D5CDD505-2E9C-101B-9397-08002B2CF9AE}" pid="9" name="Confidentiality">
    <vt:lpwstr>21;#Microsoft confidential|461efa83-0283-486a-a8d5-943328f3693f</vt:lpwstr>
  </property>
  <property fmtid="{D5CDD505-2E9C-101B-9397-08002B2CF9AE}" pid="10" name="ActivitiesAndPrograms">
    <vt:lpwstr/>
  </property>
  <property fmtid="{D5CDD505-2E9C-101B-9397-08002B2CF9AE}" pid="11" name="Partners">
    <vt:lpwstr/>
  </property>
  <property fmtid="{D5CDD505-2E9C-101B-9397-08002B2CF9AE}" pid="12" name="Groups">
    <vt:lpwstr/>
  </property>
  <property fmtid="{D5CDD505-2E9C-101B-9397-08002B2CF9AE}" pid="13" name="Topics">
    <vt:lpwstr/>
  </property>
  <property fmtid="{D5CDD505-2E9C-101B-9397-08002B2CF9AE}" pid="14" name="Industries">
    <vt:lpwstr/>
  </property>
  <property fmtid="{D5CDD505-2E9C-101B-9397-08002B2CF9AE}" pid="15" name="Roles">
    <vt:lpwstr/>
  </property>
  <property fmtid="{D5CDD505-2E9C-101B-9397-08002B2CF9AE}" pid="16" name="SMSGDomain">
    <vt:lpwstr>13153;#Microsoft Business Solutions|659377a4-c7bd-435e-b683-bdae8524bc80</vt:lpwstr>
  </property>
  <property fmtid="{D5CDD505-2E9C-101B-9397-08002B2CF9AE}" pid="17" name="Competitors">
    <vt:lpwstr/>
  </property>
  <property fmtid="{D5CDD505-2E9C-101B-9397-08002B2CF9AE}" pid="18" name="BusinessArchitecture">
    <vt:lpwstr/>
  </property>
  <property fmtid="{D5CDD505-2E9C-101B-9397-08002B2CF9AE}" pid="19" name="_dlc_policyId">
    <vt:lpwstr/>
  </property>
  <property fmtid="{D5CDD505-2E9C-101B-9397-08002B2CF9AE}" pid="20" name="ItemRetentionFormula">
    <vt:lpwstr/>
  </property>
  <property fmtid="{D5CDD505-2E9C-101B-9397-08002B2CF9AE}" pid="21" name="ItemType">
    <vt:lpwstr>17197;#presentations|317da5a4-398e-4c38-b265-afd519770055;#10046;#presentation materials|7e967e7d-c50c-4512-9142-b60809a45202;#10070;#presentation slides|3ba3fe7b-e0a0-4921-8b33-d25a05c69d10</vt:lpwstr>
  </property>
  <property fmtid="{D5CDD505-2E9C-101B-9397-08002B2CF9AE}" pid="22" name="LastUpdatedByBatchTagging">
    <vt:bool>false</vt:bool>
  </property>
  <property fmtid="{D5CDD505-2E9C-101B-9397-08002B2CF9AE}" pid="23" name="Languages">
    <vt:lpwstr>10056;#English|cb91f272-ce4d-4a7e-9bbf-78b58e3d188d</vt:lpwstr>
  </property>
  <property fmtid="{D5CDD505-2E9C-101B-9397-08002B2CF9AE}" pid="24" name="_dlc_DocIdItemGuid">
    <vt:lpwstr>96a361e4-1184-4ff7-98c3-42af9c43dcd0</vt:lpwstr>
  </property>
  <property fmtid="{D5CDD505-2E9C-101B-9397-08002B2CF9AE}" pid="25" name="WorkflowCreationPath">
    <vt:lpwstr>a2444f68-e94d-4cad-9dda-8c5779e7fca4,2;</vt:lpwstr>
  </property>
  <property fmtid="{D5CDD505-2E9C-101B-9397-08002B2CF9AE}" pid="26" name="SMSGTags">
    <vt:lpwstr/>
  </property>
  <property fmtid="{D5CDD505-2E9C-101B-9397-08002B2CF9AE}" pid="27" name="EnterpriseDomainTags">
    <vt:lpwstr/>
  </property>
  <property fmtid="{D5CDD505-2E9C-101B-9397-08002B2CF9AE}" pid="28" name="EnterpriseDomainTagsTaxHTField0">
    <vt:lpwstr/>
  </property>
  <property fmtid="{D5CDD505-2E9C-101B-9397-08002B2CF9AE}" pid="29" name="_docset_NoMedatataSyncRequired">
    <vt:lpwstr>False</vt:lpwstr>
  </property>
  <property fmtid="{D5CDD505-2E9C-101B-9397-08002B2CF9AE}" pid="30" name="SMSGTagsTaxHTField0">
    <vt:lpwstr/>
  </property>
  <property fmtid="{D5CDD505-2E9C-101B-9397-08002B2CF9AE}" pid="31" name="DocumentDescription">
    <vt:lpwstr>Dynamics CRM TDM deck is an all-encompassing presentation providing a technical overview of Microsoft Dynamics CRM. Further sections within the deck drill into specific topics that contain detailed technical information needed for influencing the technica</vt:lpwstr>
  </property>
  <property fmtid="{D5CDD505-2E9C-101B-9397-08002B2CF9AE}" pid="32" name="_dlc_DocId">
    <vt:lpwstr>KC00-15-182362</vt:lpwstr>
  </property>
  <property fmtid="{D5CDD505-2E9C-101B-9397-08002B2CF9AE}" pid="33" name="Thumbnail1">
    <vt:lpwstr>, </vt:lpwstr>
  </property>
  <property fmtid="{D5CDD505-2E9C-101B-9397-08002B2CF9AE}" pid="34" name="WorkflowChangePath">
    <vt:lpwstr>d3765c0c-e2b5-4307-934b-d5d862e93ab3,2;d3765c0c-e2b5-4307-934b-d5d862e93ab3,2;d3765c0c-e2b5-4307-934b-d5d862e93ab3,5;d3765c0c-e2b5-4307-934b-d5d862e93ab3,10;d3765c0c-e2b5-4307-934b-d5d862e93ab3,14;d3765c0c-e2b5-4307-934b-d5d862e93ab3,53;d3765c0c-e2b5-4307</vt:lpwstr>
  </property>
  <property fmtid="{D5CDD505-2E9C-101B-9397-08002B2CF9AE}" pid="35" name="messageframeworktype">
    <vt:lpwstr/>
  </property>
  <property fmtid="{D5CDD505-2E9C-101B-9397-08002B2CF9AE}" pid="36" name="_dlc_DocIdUrl">
    <vt:lpwstr>http://infopedia/docstore/_layouts/DocIdRedir.aspx?ID=KC00-15-182362, KC00-15-182362</vt:lpwstr>
  </property>
  <property fmtid="{D5CDD505-2E9C-101B-9397-08002B2CF9AE}" pid="37" name="ItemTypeTaxHTField0">
    <vt:lpwstr/>
  </property>
</Properties>
</file>